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550" r:id="rId2"/>
    <p:sldId id="549" r:id="rId3"/>
    <p:sldId id="524" r:id="rId4"/>
    <p:sldId id="547" r:id="rId5"/>
    <p:sldId id="542" r:id="rId6"/>
    <p:sldId id="534" r:id="rId7"/>
    <p:sldId id="526" r:id="rId8"/>
    <p:sldId id="527" r:id="rId9"/>
    <p:sldId id="528" r:id="rId10"/>
    <p:sldId id="529" r:id="rId11"/>
    <p:sldId id="530" r:id="rId12"/>
    <p:sldId id="531" r:id="rId13"/>
    <p:sldId id="532" r:id="rId14"/>
    <p:sldId id="535" r:id="rId15"/>
    <p:sldId id="536" r:id="rId16"/>
    <p:sldId id="543" r:id="rId17"/>
    <p:sldId id="538" r:id="rId18"/>
    <p:sldId id="540" r:id="rId19"/>
    <p:sldId id="539" r:id="rId20"/>
    <p:sldId id="541" r:id="rId21"/>
  </p:sldIdLst>
  <p:sldSz cx="9144000" cy="6858000" type="screen4x3"/>
  <p:notesSz cx="7045325" cy="9345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inimized">
    <p:restoredLeft sz="32787"/>
    <p:restoredTop sz="95667" autoAdjust="0"/>
  </p:normalViewPr>
  <p:slideViewPr>
    <p:cSldViewPr>
      <p:cViewPr>
        <p:scale>
          <a:sx n="100" d="100"/>
          <a:sy n="100" d="100"/>
        </p:scale>
        <p:origin x="-2676" y="-3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2763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0975" y="0"/>
            <a:ext cx="3052763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E6452D6-5DAA-4491-A2DC-C4148FB3D01B}" type="datetimeFigureOut">
              <a:rPr lang="en-US"/>
              <a:pPr>
                <a:defRPr/>
              </a:pPr>
              <a:t>9/5/2013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77300"/>
            <a:ext cx="3052763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0975" y="8877300"/>
            <a:ext cx="3052763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6C8A978-CED3-47E3-807F-BE047D7BEF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6484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2763" cy="466725"/>
          </a:xfrm>
          <a:prstGeom prst="rect">
            <a:avLst/>
          </a:prstGeom>
        </p:spPr>
        <p:txBody>
          <a:bodyPr vert="horz" lIns="93662" tIns="46831" rIns="93662" bIns="46831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0975" y="0"/>
            <a:ext cx="3052763" cy="466725"/>
          </a:xfrm>
          <a:prstGeom prst="rect">
            <a:avLst/>
          </a:prstGeom>
        </p:spPr>
        <p:txBody>
          <a:bodyPr vert="horz" lIns="93662" tIns="46831" rIns="93662" bIns="46831" rtlCol="0"/>
          <a:lstStyle>
            <a:lvl1pPr algn="r">
              <a:defRPr sz="1200"/>
            </a:lvl1pPr>
          </a:lstStyle>
          <a:p>
            <a:pPr>
              <a:defRPr/>
            </a:pPr>
            <a:fld id="{C0A7009F-0B1D-4C93-A0A1-3DD29ED41177}" type="datetimeFigureOut">
              <a:rPr lang="en-US"/>
              <a:pPr>
                <a:defRPr/>
              </a:pPr>
              <a:t>9/5/2013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7450" y="701675"/>
            <a:ext cx="4670425" cy="35036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662" tIns="46831" rIns="93662" bIns="46831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4850" y="4438650"/>
            <a:ext cx="5635625" cy="4205288"/>
          </a:xfrm>
          <a:prstGeom prst="rect">
            <a:avLst/>
          </a:prstGeom>
        </p:spPr>
        <p:txBody>
          <a:bodyPr vert="horz" lIns="93662" tIns="46831" rIns="93662" bIns="4683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77300"/>
            <a:ext cx="3052763" cy="466725"/>
          </a:xfrm>
          <a:prstGeom prst="rect">
            <a:avLst/>
          </a:prstGeom>
        </p:spPr>
        <p:txBody>
          <a:bodyPr vert="horz" lIns="93662" tIns="46831" rIns="93662" bIns="46831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0975" y="8877300"/>
            <a:ext cx="3052763" cy="466725"/>
          </a:xfrm>
          <a:prstGeom prst="rect">
            <a:avLst/>
          </a:prstGeom>
        </p:spPr>
        <p:txBody>
          <a:bodyPr vert="horz" lIns="93662" tIns="46831" rIns="93662" bIns="46831" rtlCol="0" anchor="b"/>
          <a:lstStyle>
            <a:lvl1pPr algn="r">
              <a:defRPr sz="1200"/>
            </a:lvl1pPr>
          </a:lstStyle>
          <a:p>
            <a:pPr>
              <a:defRPr/>
            </a:pPr>
            <a:fld id="{B8F65515-ABC8-452E-AFBB-EFFE2B940C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0587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DC817-3888-46D5-BC47-BBB3EDD982A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O. W.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Reinmuth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Ephebic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Inscriptions of the Fourth Century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B.C. (Mnemosyne,. Suppl. 14). Leiden, Brill, 1971.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Nr.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    </a:t>
            </a:r>
            <a:endParaRPr lang="el-G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FFFFFF"/>
                </a:solidFill>
              </a:rPr>
              <a:t>The numbers on the left of are line numbers assigned by scholars to the inscription. […] indicate gaps or damage to the stone which makes the letters unrecoverable.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F65515-ABC8-452E-AFBB-EFFE2B940C35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5954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O. W.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Reinmuth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Ephebic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Inscriptions of the Fourth Century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B.C. (Mnemosyne,. Suppl. 14). Leiden, Brill, 1971.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Nr.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     </a:t>
            </a:r>
            <a:endParaRPr lang="el-G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FFFFFF"/>
                </a:solidFill>
              </a:rPr>
              <a:t>The numbers on the left of are line numbers assigned by scholars to the inscription. […] indicate gaps or damage to the stone which makes the letters unrecoverable.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F65515-ABC8-452E-AFBB-EFFE2B940C35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5954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O. W.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Reinmuth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Ephebic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Inscriptions of the Fourth Century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B.C. (Mnemosyne,. Suppl. 14). Leiden, Brill, 1971.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Nr.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     </a:t>
            </a:r>
            <a:endParaRPr lang="el-G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FFFFFF"/>
                </a:solidFill>
              </a:rPr>
              <a:t>The numbers on the left of are line numbers assigned by scholars to the inscription. […] indicate gaps or damage to the stone which makes the letters unrecoverable.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F65515-ABC8-452E-AFBB-EFFE2B940C35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5954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O. W.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Reinmuth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Ephebic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Inscriptions of the Fourth Century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B.C. (Mnemosyne,. Suppl. 14). Leiden, Brill, 1971.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Nr.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     </a:t>
            </a:r>
            <a:endParaRPr lang="el-G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FFFFFF"/>
                </a:solidFill>
              </a:rPr>
              <a:t>The numbers on the left of are line numbers assigned by scholars to the inscription. […] indicate gaps or damage to the stone which makes the letters unrecoverable.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F65515-ABC8-452E-AFBB-EFFE2B940C35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5954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O. W.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Reinmuth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Ephebic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Inscriptions of the Fourth Century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B.C. (Mnemosyne,. Suppl. 14). Leiden, Brill, 1971.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Nr.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     </a:t>
            </a:r>
            <a:endParaRPr lang="el-G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FFFFFF"/>
                </a:solidFill>
              </a:rPr>
              <a:t>The numbers on the left of are line numbers assigned by scholars to the inscription. […] indicate gaps or damage to the stone which makes the letters unrecoverable.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F65515-ABC8-452E-AFBB-EFFE2B940C35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5954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O. W.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Reinmuth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Ephebic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Inscriptions of the Fourth Century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B.C. (Mnemosyne,. Suppl. 14). Leiden, Brill, 1971.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Nr.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     </a:t>
            </a:r>
            <a:endParaRPr lang="el-G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FFFFFF"/>
                </a:solidFill>
              </a:rPr>
              <a:t>The numbers on the left of are line numbers assigned by scholars to the inscription. […] indicate gaps or damage to the stone which makes the letters unrecoverable.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F65515-ABC8-452E-AFBB-EFFE2B940C35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5954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O. W.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Reinmuth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Ephebic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Inscriptions of the Fourth Century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B.C. (Mnemosyne,. Suppl. 14). Leiden, Brill, 1971.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Nr.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     </a:t>
            </a:r>
            <a:endParaRPr lang="el-G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FFFFFF"/>
                </a:solidFill>
              </a:rPr>
              <a:t>The numbers on the left of are line numbers assigned by scholars to the inscription. […] indicate gaps or damage to the stone which makes the letters unrecoverable.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F65515-ABC8-452E-AFBB-EFFE2B940C35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5954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Timothy F. Winters "Using Inscriptions in Elementary Greek,"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Classical Journal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98 (2003), pp. 289-294. 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F65515-ABC8-452E-AFBB-EFFE2B940C35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5954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Timothy F. Winters "Using Inscriptions in Elementary Greek,"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Classical Journal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98 (2003), pp. 289-294.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BM GR 1816.6-10.173 (from B.F. Cook,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Reading the Past: Greek Inscriptions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[Berkeley: University of California Press, 1987] pp.34-35.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F65515-ABC8-452E-AFBB-EFFE2B940C35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5954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BM GR 1816.6-10.173 (from B.F. Cook,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Reading the Past: Greek Inscriptions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[Berkeley: University of California Press, 1987] pp.34-35.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F65515-ABC8-452E-AFBB-EFFE2B940C35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5954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496E96F-B5D4-4BAA-BD41-C4D119387F9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BM GR 1816.6-10.173 (from B.F. Cook,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Reading the Past: Greek Inscriptions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[Berkeley: University of California Press, 1987] pp.34-35.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F65515-ABC8-452E-AFBB-EFFE2B940C35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5954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Timothy F. Winters "Using Inscriptions in Elementary Greek,"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Classical Journal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98 (2003), pp. 289-294.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F65515-ABC8-452E-AFBB-EFFE2B940C35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5954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O. W.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Reinmuth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Ephebic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Inscriptions of the Fourth Century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B.C. (Mnemosyne,. Suppl. 14). Leiden, Brill, 1971.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Nr.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     </a:t>
            </a:r>
            <a:endParaRPr lang="el-G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dirty="0" smtClean="0">
                <a:solidFill>
                  <a:srgbClr val="FFFFFF"/>
                </a:solidFill>
              </a:rPr>
              <a:t>The numbers on the left of are line numbers assigned by scholars to the inscription. </a:t>
            </a:r>
            <a:r>
              <a:rPr lang="en-US" sz="1200" smtClean="0">
                <a:solidFill>
                  <a:srgbClr val="FFFFFF"/>
                </a:solidFill>
              </a:rPr>
              <a:t>[…] indicate gaps or damage to the stone which makes the letters unrecoverable.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F65515-ABC8-452E-AFBB-EFFE2B940C3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5954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O. W.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Reinmuth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Ephebic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Inscriptions of the Fourth Century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B.C. (Mnemosyne,. Suppl. 14). Leiden, Brill, 1971.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Nr.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     </a:t>
            </a:r>
            <a:endParaRPr lang="el-G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dirty="0" smtClean="0">
                <a:solidFill>
                  <a:srgbClr val="FFFFFF"/>
                </a:solidFill>
              </a:rPr>
              <a:t>The numbers on the left of are line numbers assigned by scholars to the inscription. </a:t>
            </a:r>
            <a:r>
              <a:rPr lang="en-US" sz="1200" smtClean="0">
                <a:solidFill>
                  <a:srgbClr val="FFFFFF"/>
                </a:solidFill>
              </a:rPr>
              <a:t>[…] indicate gaps or damage to the stone which makes the letters unrecoverable.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F65515-ABC8-452E-AFBB-EFFE2B940C3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5954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Timothy F. Winters "Using Inscriptions in Elementary Greek,"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Classical Journal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98 (2003), pp. 289-294.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F65515-ABC8-452E-AFBB-EFFE2B940C3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5954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O. W.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Reinmuth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Ephebic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Inscriptions of the Fourth Century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B.C. (Mnemosyne,. Suppl. 14). Leiden, Brill, 1971.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Nr.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     </a:t>
            </a:r>
            <a:endParaRPr lang="el-G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dirty="0" smtClean="0">
                <a:solidFill>
                  <a:srgbClr val="FFFFFF"/>
                </a:solidFill>
              </a:rPr>
              <a:t>The numbers on the left of are line numbers assigned by scholars to the inscription. […] indicate gaps or damage to the stone which makes the letters unrecoverable.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F65515-ABC8-452E-AFBB-EFFE2B940C3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5954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O. W.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Reinmuth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Ephebic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Inscriptions of the Fourth Century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B.C. (Mnemosyne,. Suppl. 14). Leiden, Brill, 1971.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Nr.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     </a:t>
            </a:r>
            <a:endParaRPr lang="el-G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FFFFFF"/>
                </a:solidFill>
              </a:rPr>
              <a:t>The numbers on the left of are line numbers assigned by scholars to the inscription. […] indicate gaps or damage to the stone which makes the letters unrecoverable.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F65515-ABC8-452E-AFBB-EFFE2B940C3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5954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O. W.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Reinmuth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Ephebic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Inscriptions of the Fourth Century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B.C. (Mnemosyne,. Suppl. 14). Leiden, Brill, 1971.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Nr.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     </a:t>
            </a:r>
            <a:endParaRPr lang="el-G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FFFFFF"/>
                </a:solidFill>
              </a:rPr>
              <a:t>The numbers on the left of are line numbers assigned by scholars to the inscription. […] indicate gaps or damage to the stone which makes the letters unrecoverable.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F65515-ABC8-452E-AFBB-EFFE2B940C35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595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784794-374B-44DE-BAFC-0B91000FDF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2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910569-012C-456B-B277-AF90284FF2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154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910E62-113B-4883-84D8-19EE07BD60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879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4BC9CE-9B2B-470C-B407-5339AF1C6A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508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6157A1-A761-4114-BB3E-2A7ECF82A4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111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07CFB2-6791-4B0B-B4BE-BB46F9B7BB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243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ED7768-88FA-4B3C-A414-440F36F815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278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6F5A83-E418-4835-AD63-065EEFD931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190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A4A5CD-7244-4F19-8003-90CE98E56F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140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BCF1BF-B45A-4764-B0FD-23E4189C8A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222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E34104-D9FA-49C4-ADD5-F421A4A886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255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9A8B2E2-E4C8-4BD9-B0B8-9C266C4B71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wmajor@lsu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Ancient Greek for Everyone:</a:t>
            </a:r>
            <a:b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 New Digital Resource for Beginning Greek </a:t>
            </a:r>
            <a:endParaRPr lang="en-US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419600"/>
            <a:ext cx="6400800" cy="1752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2013 edition</a:t>
            </a:r>
          </a:p>
          <a:p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Wilfred E. Major</a:t>
            </a:r>
          </a:p>
          <a:p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wmajor@lsu.edu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606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Ancient Greek for Everyone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114800"/>
          </a:xfrm>
        </p:spPr>
        <p:txBody>
          <a:bodyPr/>
          <a:lstStyle/>
          <a:p>
            <a:pPr marL="0" indent="0">
              <a:buNone/>
            </a:pPr>
            <a:r>
              <a:rPr lang="el-GR" sz="2400" dirty="0">
                <a:solidFill>
                  <a:srgbClr val="FFFFFF"/>
                </a:solidFill>
                <a:latin typeface="Palatino Linotype" pitchFamily="18" charset="0"/>
              </a:rPr>
              <a:t> 30 </a:t>
            </a:r>
            <a:r>
              <a:rPr lang="el-GR" sz="2400" dirty="0" smtClean="0">
                <a:solidFill>
                  <a:srgbClr val="FFFFFF"/>
                </a:solidFill>
                <a:latin typeface="Palatino Linotype" pitchFamily="18" charset="0"/>
              </a:rPr>
              <a:t>Ἑκαλεῖς</a:t>
            </a:r>
            <a:endParaRPr lang="el-GR" sz="2400" dirty="0">
              <a:solidFill>
                <a:srgbClr val="FFFFFF"/>
              </a:solidFill>
              <a:latin typeface="Palatino Linotype" pitchFamily="18" charset="0"/>
            </a:endParaRPr>
          </a:p>
          <a:p>
            <a:pPr marL="400050" lvl="1" indent="0">
              <a:buNone/>
            </a:pPr>
            <a:r>
              <a:rPr lang="el-GR" sz="2400" dirty="0" smtClean="0">
                <a:solidFill>
                  <a:srgbClr val="FFFFFF"/>
                </a:solidFill>
                <a:latin typeface="Palatino Linotype" pitchFamily="18" charset="0"/>
              </a:rPr>
              <a:t>Λυσιφῶν Φιλίσκου</a:t>
            </a:r>
            <a:endParaRPr lang="el-GR" sz="2400" dirty="0">
              <a:solidFill>
                <a:srgbClr val="FFFFFF"/>
              </a:solidFill>
              <a:latin typeface="Palatino Linotype" pitchFamily="18" charset="0"/>
            </a:endParaRPr>
          </a:p>
          <a:p>
            <a:pPr marL="0" indent="0">
              <a:buNone/>
            </a:pPr>
            <a:r>
              <a:rPr lang="el-GR" sz="2400" dirty="0">
                <a:solidFill>
                  <a:srgbClr val="FFFFFF"/>
                </a:solidFill>
                <a:latin typeface="Palatino Linotype" pitchFamily="18" charset="0"/>
              </a:rPr>
              <a:t> </a:t>
            </a:r>
            <a:endParaRPr lang="en-US" sz="2400" dirty="0" smtClean="0">
              <a:solidFill>
                <a:srgbClr val="FFFFFF"/>
              </a:solidFill>
              <a:latin typeface="Palatino Linotype" pitchFamily="18" charset="0"/>
            </a:endParaRPr>
          </a:p>
          <a:p>
            <a:pPr marL="0" indent="0">
              <a:buNone/>
            </a:pPr>
            <a:r>
              <a:rPr lang="el-GR" sz="2400" dirty="0" smtClean="0">
                <a:solidFill>
                  <a:srgbClr val="FFFFFF"/>
                </a:solidFill>
                <a:latin typeface="Palatino Linotype" pitchFamily="18" charset="0"/>
              </a:rPr>
              <a:t>Πήληκες</a:t>
            </a:r>
            <a:endParaRPr lang="el-GR" sz="2400" dirty="0">
              <a:solidFill>
                <a:srgbClr val="FFFFFF"/>
              </a:solidFill>
              <a:latin typeface="Palatino Linotype" pitchFamily="18" charset="0"/>
            </a:endParaRPr>
          </a:p>
          <a:p>
            <a:pPr marL="400050" lvl="1" indent="0">
              <a:buNone/>
            </a:pPr>
            <a:r>
              <a:rPr lang="el-GR" sz="2400" dirty="0" smtClean="0">
                <a:solidFill>
                  <a:srgbClr val="FFFFFF"/>
                </a:solidFill>
                <a:latin typeface="Palatino Linotype" pitchFamily="18" charset="0"/>
              </a:rPr>
              <a:t>Ἱεροκλῆς Φείδωνος</a:t>
            </a:r>
            <a:endParaRPr lang="el-GR" sz="2400" dirty="0">
              <a:solidFill>
                <a:srgbClr val="FFFFFF"/>
              </a:solidFill>
              <a:latin typeface="Palatino Linotype" pitchFamily="18" charset="0"/>
            </a:endParaRPr>
          </a:p>
          <a:p>
            <a:pPr marL="400050" lvl="1" indent="0">
              <a:buNone/>
            </a:pPr>
            <a:r>
              <a:rPr lang="el-GR" sz="2400" dirty="0" smtClean="0">
                <a:solidFill>
                  <a:srgbClr val="FFFFFF"/>
                </a:solidFill>
                <a:latin typeface="Palatino Linotype" pitchFamily="18" charset="0"/>
              </a:rPr>
              <a:t>Φιλῖνος Χαιρεστράτου</a:t>
            </a:r>
            <a:endParaRPr lang="en-US" sz="2400" dirty="0" smtClean="0">
              <a:solidFill>
                <a:srgbClr val="FFFFFF"/>
              </a:solidFill>
              <a:latin typeface="Palatino Linotype" pitchFamily="18" charset="0"/>
            </a:endParaRPr>
          </a:p>
          <a:p>
            <a:pPr marL="0" indent="0">
              <a:buNone/>
            </a:pPr>
            <a:endParaRPr lang="el-GR" sz="2400" dirty="0">
              <a:solidFill>
                <a:srgbClr val="FFFFFF"/>
              </a:solidFill>
              <a:latin typeface="Palatino Linotype" pitchFamily="18" charset="0"/>
            </a:endParaRPr>
          </a:p>
        </p:txBody>
      </p:sp>
      <p:pic>
        <p:nvPicPr>
          <p:cNvPr id="4" name="Picture 3" descr="Reinmuth Ephebic Inscription 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9800" y="1641034"/>
            <a:ext cx="3124200" cy="521696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248400" y="2743200"/>
            <a:ext cx="838200" cy="3200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8279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Ancient Greek for Everyone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114800"/>
          </a:xfrm>
        </p:spPr>
        <p:txBody>
          <a:bodyPr/>
          <a:lstStyle/>
          <a:p>
            <a:pPr marL="0" indent="0">
              <a:buNone/>
            </a:pPr>
            <a:r>
              <a:rPr lang="el-GR" sz="2400" dirty="0">
                <a:solidFill>
                  <a:srgbClr val="FFFFFF"/>
                </a:solidFill>
                <a:latin typeface="Palatino Linotype" pitchFamily="18" charset="0"/>
              </a:rPr>
              <a:t> 35 </a:t>
            </a:r>
            <a:r>
              <a:rPr lang="el-GR" sz="2400" dirty="0" smtClean="0">
                <a:solidFill>
                  <a:srgbClr val="FFFFFF"/>
                </a:solidFill>
                <a:latin typeface="Palatino Linotype" pitchFamily="18" charset="0"/>
              </a:rPr>
              <a:t>Κήττιοι</a:t>
            </a:r>
            <a:endParaRPr lang="el-GR" sz="2400" dirty="0">
              <a:solidFill>
                <a:srgbClr val="FFFFFF"/>
              </a:solidFill>
              <a:latin typeface="Palatino Linotype" pitchFamily="18" charset="0"/>
            </a:endParaRPr>
          </a:p>
          <a:p>
            <a:pPr marL="400050" lvl="1" indent="0">
              <a:buNone/>
            </a:pPr>
            <a:r>
              <a:rPr lang="el-GR" sz="2400" dirty="0" smtClean="0">
                <a:solidFill>
                  <a:srgbClr val="FFFFFF"/>
                </a:solidFill>
                <a:latin typeface="Palatino Linotype" pitchFamily="18" charset="0"/>
              </a:rPr>
              <a:t>Λυσίστρατος Εὐξένου</a:t>
            </a:r>
            <a:endParaRPr lang="el-GR" sz="2400" dirty="0">
              <a:solidFill>
                <a:srgbClr val="FFFFFF"/>
              </a:solidFill>
              <a:latin typeface="Palatino Linotype" pitchFamily="18" charset="0"/>
            </a:endParaRPr>
          </a:p>
          <a:p>
            <a:pPr marL="400050" lvl="1" indent="0">
              <a:buNone/>
            </a:pPr>
            <a:r>
              <a:rPr lang="el-GR" sz="2400" dirty="0" smtClean="0">
                <a:solidFill>
                  <a:srgbClr val="FFFFFF"/>
                </a:solidFill>
                <a:latin typeface="Palatino Linotype" pitchFamily="18" charset="0"/>
              </a:rPr>
              <a:t>Ἀμφιτελίδης </a:t>
            </a:r>
            <a:r>
              <a:rPr lang="el-GR" sz="2400" dirty="0">
                <a:solidFill>
                  <a:srgbClr val="FFFFFF"/>
                </a:solidFill>
                <a:latin typeface="Palatino Linotype" pitchFamily="18" charset="0"/>
              </a:rPr>
              <a:t>Φιλοκράτου</a:t>
            </a:r>
          </a:p>
          <a:p>
            <a:pPr marL="400050" lvl="1" indent="0">
              <a:buNone/>
            </a:pPr>
            <a:r>
              <a:rPr lang="el-GR" sz="2400" dirty="0" smtClean="0">
                <a:solidFill>
                  <a:srgbClr val="FFFFFF"/>
                </a:solidFill>
                <a:latin typeface="Palatino Linotype" pitchFamily="18" charset="0"/>
              </a:rPr>
              <a:t>Σμίκυθος </a:t>
            </a:r>
            <a:r>
              <a:rPr lang="el-GR" sz="2400" dirty="0">
                <a:solidFill>
                  <a:srgbClr val="FFFFFF"/>
                </a:solidFill>
                <a:latin typeface="Palatino Linotype" pitchFamily="18" charset="0"/>
              </a:rPr>
              <a:t>Ξενοκλέους</a:t>
            </a:r>
          </a:p>
          <a:p>
            <a:pPr marL="400050" lvl="1" indent="0">
              <a:buNone/>
            </a:pPr>
            <a:r>
              <a:rPr lang="el-GR" sz="2400" dirty="0" smtClean="0">
                <a:solidFill>
                  <a:srgbClr val="FFFFFF"/>
                </a:solidFill>
                <a:latin typeface="Palatino Linotype" pitchFamily="18" charset="0"/>
              </a:rPr>
              <a:t>Σωσίστρατος Σωστράτου</a:t>
            </a:r>
            <a:endParaRPr lang="el-GR" sz="2400" dirty="0">
              <a:solidFill>
                <a:srgbClr val="FFFFFF"/>
              </a:solidFill>
              <a:latin typeface="Palatino Linotype" pitchFamily="18" charset="0"/>
            </a:endParaRPr>
          </a:p>
          <a:p>
            <a:pPr marL="400050" lvl="1" indent="0">
              <a:buNone/>
            </a:pPr>
            <a:r>
              <a:rPr lang="el-GR" sz="2400" dirty="0" smtClean="0">
                <a:solidFill>
                  <a:srgbClr val="FFFFFF"/>
                </a:solidFill>
                <a:latin typeface="Palatino Linotype" pitchFamily="18" charset="0"/>
              </a:rPr>
              <a:t>40 Τιμόστρατος </a:t>
            </a:r>
            <a:r>
              <a:rPr lang="el-GR" sz="2400" dirty="0">
                <a:solidFill>
                  <a:srgbClr val="FFFFFF"/>
                </a:solidFill>
                <a:latin typeface="Palatino Linotype" pitchFamily="18" charset="0"/>
              </a:rPr>
              <a:t>Τιμοκράτου</a:t>
            </a:r>
          </a:p>
          <a:p>
            <a:pPr marL="400050" lvl="1" indent="0">
              <a:buNone/>
            </a:pPr>
            <a:r>
              <a:rPr lang="el-GR" sz="2400" dirty="0" smtClean="0">
                <a:solidFill>
                  <a:srgbClr val="FFFFFF"/>
                </a:solidFill>
                <a:latin typeface="Palatino Linotype" pitchFamily="18" charset="0"/>
              </a:rPr>
              <a:t>Ἐπικράτης Σπουδίου</a:t>
            </a:r>
            <a:endParaRPr lang="el-GR" sz="2400" dirty="0">
              <a:solidFill>
                <a:srgbClr val="FFFFFF"/>
              </a:solidFill>
              <a:latin typeface="Palatino Linotype" pitchFamily="18" charset="0"/>
            </a:endParaRPr>
          </a:p>
          <a:p>
            <a:pPr marL="400050" lvl="1" indent="0">
              <a:buNone/>
            </a:pPr>
            <a:r>
              <a:rPr lang="el-GR" sz="2400" dirty="0">
                <a:solidFill>
                  <a:srgbClr val="FFFFFF"/>
                </a:solidFill>
                <a:latin typeface="Palatino Linotype" pitchFamily="18" charset="0"/>
              </a:rPr>
              <a:t> </a:t>
            </a:r>
          </a:p>
        </p:txBody>
      </p:sp>
      <p:pic>
        <p:nvPicPr>
          <p:cNvPr id="4" name="Picture 3" descr="Reinmuth Ephebic Inscription 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9800" y="1641034"/>
            <a:ext cx="3124200" cy="521696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248400" y="2743200"/>
            <a:ext cx="838200" cy="3200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0995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Ancient Greek for Everyone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1148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>
                <a:solidFill>
                  <a:srgbClr val="FFFFFF"/>
                </a:solidFill>
                <a:latin typeface="Palatino Linotype" pitchFamily="18" charset="0"/>
              </a:rPr>
              <a:t>col.II.6 </a:t>
            </a:r>
            <a:endParaRPr lang="en-US" sz="2400" dirty="0">
              <a:solidFill>
                <a:srgbClr val="FFFFFF"/>
              </a:solidFill>
              <a:latin typeface="Palatino Linotype" pitchFamily="18" charset="0"/>
            </a:endParaRPr>
          </a:p>
          <a:p>
            <a:pPr marL="0" indent="0">
              <a:buNone/>
            </a:pPr>
            <a:r>
              <a:rPr lang="el-GR" sz="2400" dirty="0" smtClean="0">
                <a:solidFill>
                  <a:srgbClr val="FFFFFF"/>
                </a:solidFill>
                <a:latin typeface="Palatino Linotype" pitchFamily="18" charset="0"/>
              </a:rPr>
              <a:t>Ποτάμιοι </a:t>
            </a:r>
            <a:r>
              <a:rPr lang="el-GR" sz="2400" dirty="0">
                <a:solidFill>
                  <a:srgbClr val="FFFFFF"/>
                </a:solidFill>
                <a:latin typeface="Palatino Linotype" pitchFamily="18" charset="0"/>
              </a:rPr>
              <a:t>ὑπένερθεν</a:t>
            </a:r>
          </a:p>
          <a:p>
            <a:pPr marL="400050" lvl="1" indent="0">
              <a:buNone/>
            </a:pPr>
            <a:r>
              <a:rPr lang="el-GR" sz="2400" dirty="0" smtClean="0">
                <a:solidFill>
                  <a:srgbClr val="FFFFFF"/>
                </a:solidFill>
                <a:latin typeface="Palatino Linotype" pitchFamily="18" charset="0"/>
              </a:rPr>
              <a:t>Παράμυθος </a:t>
            </a:r>
            <a:r>
              <a:rPr lang="el-GR" sz="2400" dirty="0">
                <a:solidFill>
                  <a:srgbClr val="FFFFFF"/>
                </a:solidFill>
                <a:latin typeface="Palatino Linotype" pitchFamily="18" charset="0"/>
              </a:rPr>
              <a:t>Ἀντιγένου</a:t>
            </a:r>
          </a:p>
          <a:p>
            <a:pPr marL="400050" lvl="1" indent="0">
              <a:buNone/>
            </a:pPr>
            <a:r>
              <a:rPr lang="el-GR" sz="2400" dirty="0" smtClean="0">
                <a:solidFill>
                  <a:srgbClr val="FFFFFF"/>
                </a:solidFill>
                <a:latin typeface="Palatino Linotype" pitchFamily="18" charset="0"/>
              </a:rPr>
              <a:t>Ἐπικράτης Ἀριστοκράτου</a:t>
            </a:r>
            <a:endParaRPr lang="en-US" sz="2400" dirty="0" smtClean="0">
              <a:solidFill>
                <a:srgbClr val="FFFFFF"/>
              </a:solidFill>
              <a:latin typeface="Palatino Linotype" pitchFamily="18" charset="0"/>
            </a:endParaRPr>
          </a:p>
          <a:p>
            <a:pPr marL="0" indent="0">
              <a:buNone/>
            </a:pPr>
            <a:endParaRPr lang="en-US" sz="2400" dirty="0">
              <a:solidFill>
                <a:srgbClr val="FFFFFF"/>
              </a:solidFill>
              <a:latin typeface="Palatino Linotype" pitchFamily="18" charset="0"/>
            </a:endParaRPr>
          </a:p>
          <a:p>
            <a:pPr marL="0" indent="0">
              <a:buNone/>
            </a:pPr>
            <a:r>
              <a:rPr lang="el-GR" sz="2400" dirty="0">
                <a:solidFill>
                  <a:srgbClr val="FFFFFF"/>
                </a:solidFill>
                <a:latin typeface="Palatino Linotype" pitchFamily="18" charset="0"/>
              </a:rPr>
              <a:t>10 Σκαμβωνίδαι</a:t>
            </a:r>
          </a:p>
          <a:p>
            <a:pPr marL="400050" lvl="1" indent="0">
              <a:buNone/>
            </a:pPr>
            <a:r>
              <a:rPr lang="el-GR" sz="2400" dirty="0">
                <a:solidFill>
                  <a:srgbClr val="FFFFFF"/>
                </a:solidFill>
                <a:latin typeface="Palatino Linotype" pitchFamily="18" charset="0"/>
              </a:rPr>
              <a:t>Δωσίθεος Ἀντιγένου</a:t>
            </a:r>
          </a:p>
          <a:p>
            <a:pPr marL="400050" lvl="1" indent="0">
              <a:buNone/>
            </a:pPr>
            <a:r>
              <a:rPr lang="el-GR" sz="2400" dirty="0">
                <a:solidFill>
                  <a:srgbClr val="FFFFFF"/>
                </a:solidFill>
                <a:latin typeface="Palatino Linotype" pitchFamily="18" charset="0"/>
              </a:rPr>
              <a:t>Ταυρέας Αἰσίμου</a:t>
            </a:r>
          </a:p>
          <a:p>
            <a:pPr marL="0" indent="0">
              <a:buNone/>
            </a:pPr>
            <a:endParaRPr lang="el-GR" sz="2400" dirty="0">
              <a:solidFill>
                <a:srgbClr val="FFFFFF"/>
              </a:solidFill>
              <a:latin typeface="Palatino Linotype" pitchFamily="18" charset="0"/>
            </a:endParaRPr>
          </a:p>
          <a:p>
            <a:pPr marL="0" indent="0">
              <a:buNone/>
            </a:pPr>
            <a:r>
              <a:rPr lang="el-GR" sz="2400" dirty="0">
                <a:solidFill>
                  <a:srgbClr val="FFFFFF"/>
                </a:solidFill>
                <a:latin typeface="Palatino Linotype" pitchFamily="18" charset="0"/>
              </a:rPr>
              <a:t>Ποτάμιοι καθύπερθεν</a:t>
            </a:r>
          </a:p>
          <a:p>
            <a:pPr marL="400050" lvl="1" indent="0">
              <a:buNone/>
            </a:pPr>
            <a:r>
              <a:rPr lang="el-GR" sz="2400" dirty="0">
                <a:solidFill>
                  <a:srgbClr val="FFFFFF"/>
                </a:solidFill>
                <a:latin typeface="Palatino Linotype" pitchFamily="18" charset="0"/>
              </a:rPr>
              <a:t>Δημοφάνης </a:t>
            </a:r>
            <a:r>
              <a:rPr lang="el-GR" sz="2400" dirty="0" smtClean="0">
                <a:solidFill>
                  <a:srgbClr val="FFFFFF"/>
                </a:solidFill>
                <a:latin typeface="Palatino Linotype" pitchFamily="18" charset="0"/>
              </a:rPr>
              <a:t>Ἀριστοφάνου</a:t>
            </a:r>
            <a:endParaRPr lang="el-GR" sz="2400" dirty="0">
              <a:solidFill>
                <a:srgbClr val="FFFFFF"/>
              </a:solidFill>
              <a:latin typeface="Palatino Linotype" pitchFamily="18" charset="0"/>
            </a:endParaRPr>
          </a:p>
        </p:txBody>
      </p:sp>
      <p:pic>
        <p:nvPicPr>
          <p:cNvPr id="4" name="Picture 3" descr="Reinmuth Ephebic Inscription 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9800" y="1641034"/>
            <a:ext cx="3124200" cy="521696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162800" y="2743200"/>
            <a:ext cx="838200" cy="3200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4806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Ancient Greek for Everyone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114800"/>
          </a:xfrm>
        </p:spPr>
        <p:txBody>
          <a:bodyPr/>
          <a:lstStyle/>
          <a:p>
            <a:pPr marL="0" indent="0">
              <a:buNone/>
            </a:pPr>
            <a:r>
              <a:rPr lang="vi-VN" sz="2400" dirty="0" smtClean="0">
                <a:solidFill>
                  <a:srgbClr val="FFFFFF"/>
                </a:solidFill>
                <a:latin typeface="Palatino Linotype" pitchFamily="18" charset="0"/>
              </a:rPr>
              <a:t>15 Αἰθαλίδαι</a:t>
            </a:r>
            <a:endParaRPr lang="vi-VN" sz="2400" dirty="0">
              <a:solidFill>
                <a:srgbClr val="FFFFFF"/>
              </a:solidFill>
              <a:latin typeface="Palatino Linotype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FFFFFF"/>
                </a:solidFill>
                <a:latin typeface="Palatino Linotype" pitchFamily="18" charset="0"/>
              </a:rPr>
              <a:t>	</a:t>
            </a:r>
            <a:r>
              <a:rPr lang="vi-VN" sz="2400" dirty="0" smtClean="0">
                <a:solidFill>
                  <a:srgbClr val="FFFFFF"/>
                </a:solidFill>
                <a:latin typeface="Palatino Linotype" pitchFamily="18" charset="0"/>
              </a:rPr>
              <a:t>Ἐξώπιος </a:t>
            </a:r>
            <a:r>
              <a:rPr lang="vi-VN" sz="2400" dirty="0">
                <a:solidFill>
                  <a:srgbClr val="FFFFFF"/>
                </a:solidFill>
                <a:latin typeface="Palatino Linotype" pitchFamily="18" charset="0"/>
              </a:rPr>
              <a:t>Φαιδρίου</a:t>
            </a:r>
          </a:p>
          <a:p>
            <a:pPr marL="0" indent="0">
              <a:buNone/>
            </a:pPr>
            <a:endParaRPr lang="en-US" sz="2400" dirty="0" smtClean="0">
              <a:solidFill>
                <a:srgbClr val="FFFFFF"/>
              </a:solidFill>
              <a:latin typeface="Palatino Linotype" pitchFamily="18" charset="0"/>
            </a:endParaRPr>
          </a:p>
          <a:p>
            <a:pPr marL="0" indent="0">
              <a:buNone/>
            </a:pPr>
            <a:r>
              <a:rPr lang="vi-VN" sz="2400" dirty="0" smtClean="0">
                <a:solidFill>
                  <a:srgbClr val="FFFFFF"/>
                </a:solidFill>
                <a:latin typeface="Palatino Linotype" pitchFamily="18" charset="0"/>
              </a:rPr>
              <a:t>Ποτάμιοι </a:t>
            </a:r>
            <a:r>
              <a:rPr lang="vi-VN" sz="2400" dirty="0">
                <a:solidFill>
                  <a:srgbClr val="FFFFFF"/>
                </a:solidFill>
                <a:latin typeface="Palatino Linotype" pitchFamily="18" charset="0"/>
              </a:rPr>
              <a:t>Δειραδιῶται</a:t>
            </a:r>
          </a:p>
          <a:p>
            <a:pPr marL="400050" lvl="1" indent="0">
              <a:buNone/>
            </a:pPr>
            <a:r>
              <a:rPr lang="vi-VN" sz="2400" dirty="0" smtClean="0">
                <a:solidFill>
                  <a:srgbClr val="FFFFFF"/>
                </a:solidFill>
                <a:latin typeface="Palatino Linotype" pitchFamily="18" charset="0"/>
              </a:rPr>
              <a:t>Πύρρος Πανγκλέους</a:t>
            </a:r>
            <a:endParaRPr lang="vi-VN" sz="2400" dirty="0">
              <a:solidFill>
                <a:srgbClr val="FFFFFF"/>
              </a:solidFill>
              <a:latin typeface="Palatino Linotype" pitchFamily="18" charset="0"/>
            </a:endParaRPr>
          </a:p>
          <a:p>
            <a:pPr marL="400050" lvl="1" indent="0">
              <a:buNone/>
            </a:pPr>
            <a:r>
              <a:rPr lang="vi-VN" sz="2400" dirty="0" smtClean="0">
                <a:solidFill>
                  <a:srgbClr val="FFFFFF"/>
                </a:solidFill>
                <a:latin typeface="Palatino Linotype" pitchFamily="18" charset="0"/>
              </a:rPr>
              <a:t>Φιλόφρων Πανγκλέους</a:t>
            </a:r>
            <a:endParaRPr lang="vi-VN" sz="2400" dirty="0">
              <a:solidFill>
                <a:srgbClr val="FFFFFF"/>
              </a:solidFill>
              <a:latin typeface="Palatino Linotype" pitchFamily="18" charset="0"/>
            </a:endParaRPr>
          </a:p>
          <a:p>
            <a:pPr marL="400050" lvl="1" indent="0">
              <a:buNone/>
            </a:pPr>
            <a:r>
              <a:rPr lang="vi-VN" sz="2400" dirty="0" smtClean="0">
                <a:solidFill>
                  <a:srgbClr val="FFFFFF"/>
                </a:solidFill>
                <a:latin typeface="Palatino Linotype" pitchFamily="18" charset="0"/>
              </a:rPr>
              <a:t>20 [․․․․]</a:t>
            </a:r>
            <a:r>
              <a:rPr lang="vi-VN" sz="2400" dirty="0">
                <a:solidFill>
                  <a:srgbClr val="FFFFFF"/>
                </a:solidFill>
                <a:latin typeface="Palatino Linotype" pitchFamily="18" charset="0"/>
              </a:rPr>
              <a:t>μων </a:t>
            </a:r>
            <a:r>
              <a:rPr lang="vi-VN" sz="2400" dirty="0" smtClean="0">
                <a:solidFill>
                  <a:srgbClr val="FFFFFF"/>
                </a:solidFill>
                <a:latin typeface="Palatino Linotype" pitchFamily="18" charset="0"/>
              </a:rPr>
              <a:t>Ξενοκλέους</a:t>
            </a:r>
            <a:endParaRPr lang="vi-VN" sz="2400" dirty="0">
              <a:solidFill>
                <a:srgbClr val="FFFFFF"/>
              </a:solidFill>
              <a:latin typeface="Palatino Linotype" pitchFamily="18" charset="0"/>
            </a:endParaRPr>
          </a:p>
          <a:p>
            <a:pPr marL="400050" lvl="1" indent="0">
              <a:buNone/>
            </a:pPr>
            <a:r>
              <a:rPr lang="vi-VN" sz="2400" dirty="0" smtClean="0">
                <a:solidFill>
                  <a:srgbClr val="FFFFFF"/>
                </a:solidFill>
                <a:latin typeface="Palatino Linotype" pitchFamily="18" charset="0"/>
              </a:rPr>
              <a:t>Εὔανδρος Εὐάνδρου</a:t>
            </a:r>
            <a:endParaRPr lang="vi-VN" sz="2400" dirty="0">
              <a:solidFill>
                <a:srgbClr val="FFFFFF"/>
              </a:solidFill>
              <a:latin typeface="Palatino Linotype" pitchFamily="18" charset="0"/>
            </a:endParaRPr>
          </a:p>
          <a:p>
            <a:pPr marL="400050" lvl="1" indent="0">
              <a:buNone/>
            </a:pPr>
            <a:r>
              <a:rPr lang="vi-VN" sz="2400" dirty="0" smtClean="0">
                <a:solidFill>
                  <a:srgbClr val="FFFFFF"/>
                </a:solidFill>
                <a:latin typeface="Palatino Linotype" pitchFamily="18" charset="0"/>
              </a:rPr>
              <a:t>Σωσιγένης Σ̣ώ̣σου̣</a:t>
            </a:r>
            <a:r>
              <a:rPr lang="en-US" sz="2400" dirty="0" smtClean="0">
                <a:solidFill>
                  <a:srgbClr val="FFFFFF"/>
                </a:solidFill>
                <a:latin typeface="Palatino Linotype" pitchFamily="18" charset="0"/>
              </a:rPr>
              <a:t> </a:t>
            </a:r>
            <a:endParaRPr lang="vi-VN" sz="2400" dirty="0">
              <a:solidFill>
                <a:srgbClr val="FFFFFF"/>
              </a:solidFill>
              <a:latin typeface="Palatino Linotype" pitchFamily="18" charset="0"/>
            </a:endParaRPr>
          </a:p>
        </p:txBody>
      </p:sp>
      <p:pic>
        <p:nvPicPr>
          <p:cNvPr id="4" name="Picture 3" descr="Reinmuth Ephebic Inscription 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9800" y="1641034"/>
            <a:ext cx="3124200" cy="521696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162800" y="2743200"/>
            <a:ext cx="838200" cy="3200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1486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Ancient Greek for Everyone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114800"/>
          </a:xfrm>
        </p:spPr>
        <p:txBody>
          <a:bodyPr/>
          <a:lstStyle/>
          <a:p>
            <a:pPr marL="0" indent="0">
              <a:buNone/>
            </a:pPr>
            <a:r>
              <a:rPr lang="el-GR" sz="2400" dirty="0" smtClean="0">
                <a:solidFill>
                  <a:srgbClr val="FFFFFF"/>
                </a:solidFill>
                <a:latin typeface="Palatino Linotype" pitchFamily="18" charset="0"/>
              </a:rPr>
              <a:t>Σουνιεῖς</a:t>
            </a:r>
            <a:r>
              <a:rPr lang="en-US" sz="2400" dirty="0" smtClean="0">
                <a:solidFill>
                  <a:srgbClr val="FFFFFF"/>
                </a:solidFill>
                <a:latin typeface="Palatino Linotype" pitchFamily="18" charset="0"/>
              </a:rPr>
              <a:t> </a:t>
            </a:r>
            <a:endParaRPr lang="el-GR" sz="2400" dirty="0">
              <a:solidFill>
                <a:srgbClr val="FFFFFF"/>
              </a:solidFill>
              <a:latin typeface="Palatino Linotype" pitchFamily="18" charset="0"/>
            </a:endParaRPr>
          </a:p>
          <a:p>
            <a:pPr marL="400050" lvl="1" indent="0">
              <a:buNone/>
            </a:pPr>
            <a:r>
              <a:rPr lang="el-GR" sz="2400" dirty="0" smtClean="0">
                <a:solidFill>
                  <a:srgbClr val="FFFFFF"/>
                </a:solidFill>
                <a:latin typeface="Palatino Linotype" pitchFamily="18" charset="0"/>
              </a:rPr>
              <a:t>Ἡγέστρατος Κλείππου</a:t>
            </a:r>
            <a:endParaRPr lang="el-GR" sz="2400" dirty="0">
              <a:solidFill>
                <a:srgbClr val="FFFFFF"/>
              </a:solidFill>
              <a:latin typeface="Palatino Linotype" pitchFamily="18" charset="0"/>
            </a:endParaRPr>
          </a:p>
          <a:p>
            <a:pPr marL="400050" lvl="1" indent="0">
              <a:buNone/>
            </a:pPr>
            <a:r>
              <a:rPr lang="el-GR" sz="2400" dirty="0" smtClean="0">
                <a:solidFill>
                  <a:srgbClr val="FFFFFF"/>
                </a:solidFill>
                <a:latin typeface="Palatino Linotype" pitchFamily="18" charset="0"/>
              </a:rPr>
              <a:t>25 Σωσικλῆς Σωσιστράτου</a:t>
            </a:r>
            <a:endParaRPr lang="el-GR" sz="2400" dirty="0">
              <a:solidFill>
                <a:srgbClr val="FFFFFF"/>
              </a:solidFill>
              <a:latin typeface="Palatino Linotype" pitchFamily="18" charset="0"/>
            </a:endParaRPr>
          </a:p>
          <a:p>
            <a:pPr marL="400050" lvl="1" indent="0">
              <a:buNone/>
            </a:pPr>
            <a:r>
              <a:rPr lang="el-GR" sz="2400" dirty="0" smtClean="0">
                <a:solidFill>
                  <a:srgbClr val="FFFFFF"/>
                </a:solidFill>
                <a:latin typeface="Palatino Linotype" pitchFamily="18" charset="0"/>
              </a:rPr>
              <a:t>Σωσίστρατος Σωσιστράτου</a:t>
            </a:r>
            <a:endParaRPr lang="el-GR" sz="2400" dirty="0">
              <a:solidFill>
                <a:srgbClr val="FFFFFF"/>
              </a:solidFill>
              <a:latin typeface="Palatino Linotype" pitchFamily="18" charset="0"/>
            </a:endParaRPr>
          </a:p>
          <a:p>
            <a:pPr marL="400050" lvl="1" indent="0">
              <a:buNone/>
            </a:pPr>
            <a:r>
              <a:rPr lang="el-GR" sz="2400" dirty="0" smtClean="0">
                <a:solidFill>
                  <a:srgbClr val="FFFFFF"/>
                </a:solidFill>
                <a:latin typeface="Palatino Linotype" pitchFamily="18" charset="0"/>
              </a:rPr>
              <a:t>Τιμήσιος Σημωνίδου</a:t>
            </a:r>
            <a:endParaRPr lang="el-GR" sz="2400" dirty="0">
              <a:solidFill>
                <a:srgbClr val="FFFFFF"/>
              </a:solidFill>
              <a:latin typeface="Palatino Linotype" pitchFamily="18" charset="0"/>
            </a:endParaRPr>
          </a:p>
          <a:p>
            <a:pPr marL="400050" lvl="1" indent="0">
              <a:buNone/>
            </a:pPr>
            <a:r>
              <a:rPr lang="el-GR" sz="2400" dirty="0" smtClean="0">
                <a:solidFill>
                  <a:srgbClr val="FFFFFF"/>
                </a:solidFill>
                <a:latin typeface="Palatino Linotype" pitchFamily="18" charset="0"/>
              </a:rPr>
              <a:t>Ναυσίφιλος </a:t>
            </a:r>
            <a:r>
              <a:rPr lang="el-GR" sz="2400" dirty="0">
                <a:solidFill>
                  <a:srgbClr val="FFFFFF"/>
                </a:solidFill>
                <a:latin typeface="Palatino Linotype" pitchFamily="18" charset="0"/>
              </a:rPr>
              <a:t>Κίμωνος</a:t>
            </a:r>
          </a:p>
          <a:p>
            <a:pPr marL="400050" lvl="1" indent="0">
              <a:buNone/>
            </a:pPr>
            <a:r>
              <a:rPr lang="el-GR" sz="2400" dirty="0" smtClean="0">
                <a:solidFill>
                  <a:srgbClr val="FFFFFF"/>
                </a:solidFill>
                <a:latin typeface="Palatino Linotype" pitchFamily="18" charset="0"/>
              </a:rPr>
              <a:t>Διονύσιππος </a:t>
            </a:r>
            <a:r>
              <a:rPr lang="el-GR" sz="2400" dirty="0">
                <a:solidFill>
                  <a:srgbClr val="FFFFFF"/>
                </a:solidFill>
                <a:latin typeface="Palatino Linotype" pitchFamily="18" charset="0"/>
              </a:rPr>
              <a:t>Εὐαγγέλου</a:t>
            </a:r>
          </a:p>
          <a:p>
            <a:pPr marL="400050" lvl="1" indent="0">
              <a:buNone/>
            </a:pPr>
            <a:r>
              <a:rPr lang="el-GR" sz="2400" dirty="0" smtClean="0">
                <a:solidFill>
                  <a:srgbClr val="FFFFFF"/>
                </a:solidFill>
                <a:latin typeface="Palatino Linotype" pitchFamily="18" charset="0"/>
              </a:rPr>
              <a:t>30 Μειδωνίδης </a:t>
            </a:r>
            <a:r>
              <a:rPr lang="el-GR" sz="2400" dirty="0">
                <a:solidFill>
                  <a:srgbClr val="FFFFFF"/>
                </a:solidFill>
                <a:latin typeface="Palatino Linotype" pitchFamily="18" charset="0"/>
              </a:rPr>
              <a:t>Περικλέους</a:t>
            </a:r>
          </a:p>
          <a:p>
            <a:pPr marL="400050" lvl="1" indent="0">
              <a:buNone/>
            </a:pPr>
            <a:r>
              <a:rPr lang="el-GR" sz="2400" dirty="0" smtClean="0">
                <a:solidFill>
                  <a:srgbClr val="FFFFFF"/>
                </a:solidFill>
                <a:latin typeface="Palatino Linotype" pitchFamily="18" charset="0"/>
              </a:rPr>
              <a:t>Ἀρχέδειπνος </a:t>
            </a:r>
            <a:r>
              <a:rPr lang="el-GR" sz="2400" dirty="0">
                <a:solidFill>
                  <a:srgbClr val="FFFFFF"/>
                </a:solidFill>
                <a:latin typeface="Palatino Linotype" pitchFamily="18" charset="0"/>
              </a:rPr>
              <a:t>Νικοδήμου</a:t>
            </a:r>
          </a:p>
          <a:p>
            <a:pPr marL="400050" lvl="1" indent="0">
              <a:buNone/>
            </a:pPr>
            <a:r>
              <a:rPr lang="el-GR" sz="2400" dirty="0" smtClean="0">
                <a:solidFill>
                  <a:srgbClr val="FFFFFF"/>
                </a:solidFill>
                <a:latin typeface="Palatino Linotype" pitchFamily="18" charset="0"/>
              </a:rPr>
              <a:t>Θάλλιππος </a:t>
            </a:r>
            <a:r>
              <a:rPr lang="el-GR" sz="2400" dirty="0">
                <a:solidFill>
                  <a:srgbClr val="FFFFFF"/>
                </a:solidFill>
                <a:latin typeface="Palatino Linotype" pitchFamily="18" charset="0"/>
              </a:rPr>
              <a:t>Εὐαγγέλου</a:t>
            </a:r>
          </a:p>
          <a:p>
            <a:pPr marL="400050" lvl="1" indent="0">
              <a:buNone/>
            </a:pPr>
            <a:r>
              <a:rPr lang="el-GR" sz="2400" dirty="0" smtClean="0">
                <a:solidFill>
                  <a:srgbClr val="FFFFFF"/>
                </a:solidFill>
                <a:latin typeface="Palatino Linotype" pitchFamily="18" charset="0"/>
              </a:rPr>
              <a:t>Δημοφῶν </a:t>
            </a:r>
            <a:r>
              <a:rPr lang="el-GR" sz="2400" dirty="0">
                <a:solidFill>
                  <a:srgbClr val="FFFFFF"/>
                </a:solidFill>
                <a:latin typeface="Palatino Linotype" pitchFamily="18" charset="0"/>
              </a:rPr>
              <a:t>Εὐξένου</a:t>
            </a:r>
          </a:p>
        </p:txBody>
      </p:sp>
      <p:pic>
        <p:nvPicPr>
          <p:cNvPr id="4" name="Picture 3" descr="Reinmuth Ephebic Inscription 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9800" y="1641034"/>
            <a:ext cx="3124200" cy="521696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162800" y="2743200"/>
            <a:ext cx="838200" cy="3200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4743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Ancient Greek for Everyone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114800"/>
          </a:xfrm>
        </p:spPr>
        <p:txBody>
          <a:bodyPr/>
          <a:lstStyle/>
          <a:p>
            <a:pPr marL="0" indent="0">
              <a:buNone/>
            </a:pPr>
            <a:r>
              <a:rPr lang="el-GR" sz="2400" dirty="0">
                <a:solidFill>
                  <a:srgbClr val="FFFFFF"/>
                </a:solidFill>
                <a:latin typeface="Palatino Linotype" pitchFamily="18" charset="0"/>
              </a:rPr>
              <a:t>Δειραδιῶται</a:t>
            </a:r>
          </a:p>
          <a:p>
            <a:pPr marL="400050" lvl="1" indent="0">
              <a:buNone/>
            </a:pPr>
            <a:r>
              <a:rPr lang="el-GR" sz="2400" dirty="0" smtClean="0">
                <a:solidFill>
                  <a:srgbClr val="FFFFFF"/>
                </a:solidFill>
                <a:latin typeface="Palatino Linotype" pitchFamily="18" charset="0"/>
              </a:rPr>
              <a:t>35 Λυσανίας Μόλωνος</a:t>
            </a:r>
            <a:endParaRPr lang="el-GR" sz="2400" dirty="0">
              <a:solidFill>
                <a:srgbClr val="FFFFFF"/>
              </a:solidFill>
              <a:latin typeface="Palatino Linotype" pitchFamily="18" charset="0"/>
            </a:endParaRPr>
          </a:p>
          <a:p>
            <a:pPr marL="0" indent="0">
              <a:buNone/>
            </a:pPr>
            <a:endParaRPr lang="en-US" sz="2400" dirty="0" smtClean="0">
              <a:solidFill>
                <a:srgbClr val="FFFFFF"/>
              </a:solidFill>
              <a:latin typeface="Palatino Linotype" pitchFamily="18" charset="0"/>
            </a:endParaRPr>
          </a:p>
          <a:p>
            <a:pPr marL="0" indent="0">
              <a:buNone/>
            </a:pPr>
            <a:r>
              <a:rPr lang="el-GR" sz="2400" dirty="0" smtClean="0">
                <a:solidFill>
                  <a:srgbClr val="FFFFFF"/>
                </a:solidFill>
                <a:latin typeface="Palatino Linotype" pitchFamily="18" charset="0"/>
              </a:rPr>
              <a:t>Λευκονοῆς</a:t>
            </a:r>
            <a:endParaRPr lang="el-GR" sz="2400" dirty="0">
              <a:solidFill>
                <a:srgbClr val="FFFFFF"/>
              </a:solidFill>
              <a:latin typeface="Palatino Linotype" pitchFamily="18" charset="0"/>
            </a:endParaRPr>
          </a:p>
          <a:p>
            <a:pPr marL="400050" lvl="1" indent="0">
              <a:buNone/>
            </a:pPr>
            <a:r>
              <a:rPr lang="el-GR" sz="2400" dirty="0" smtClean="0">
                <a:solidFill>
                  <a:srgbClr val="FFFFFF"/>
                </a:solidFill>
                <a:latin typeface="Palatino Linotype" pitchFamily="18" charset="0"/>
              </a:rPr>
              <a:t>Φορύσκος Τιμοκράτους</a:t>
            </a:r>
            <a:endParaRPr lang="el-GR" sz="2400" dirty="0">
              <a:solidFill>
                <a:srgbClr val="FFFFFF"/>
              </a:solidFill>
              <a:latin typeface="Palatino Linotype" pitchFamily="18" charset="0"/>
            </a:endParaRPr>
          </a:p>
          <a:p>
            <a:pPr marL="400050" lvl="1" indent="0">
              <a:buNone/>
            </a:pPr>
            <a:r>
              <a:rPr lang="el-GR" sz="2400" dirty="0" smtClean="0">
                <a:solidFill>
                  <a:srgbClr val="FFFFFF"/>
                </a:solidFill>
                <a:latin typeface="Palatino Linotype" pitchFamily="18" charset="0"/>
              </a:rPr>
              <a:t>Δήμαρχος </a:t>
            </a:r>
            <a:r>
              <a:rPr lang="el-GR" sz="2400" dirty="0">
                <a:solidFill>
                  <a:srgbClr val="FFFFFF"/>
                </a:solidFill>
                <a:latin typeface="Palatino Linotype" pitchFamily="18" charset="0"/>
              </a:rPr>
              <a:t>Ἀριστάνδρου</a:t>
            </a:r>
          </a:p>
          <a:p>
            <a:pPr marL="400050" lvl="1" indent="0">
              <a:buNone/>
            </a:pPr>
            <a:r>
              <a:rPr lang="el-GR" sz="2400" dirty="0" smtClean="0">
                <a:solidFill>
                  <a:srgbClr val="FFFFFF"/>
                </a:solidFill>
                <a:latin typeface="Palatino Linotype" pitchFamily="18" charset="0"/>
              </a:rPr>
              <a:t>Θαρρέας </a:t>
            </a:r>
            <a:r>
              <a:rPr lang="el-GR" sz="2400" dirty="0">
                <a:solidFill>
                  <a:srgbClr val="FFFFFF"/>
                </a:solidFill>
                <a:latin typeface="Palatino Linotype" pitchFamily="18" charset="0"/>
              </a:rPr>
              <a:t>Σατύρου</a:t>
            </a:r>
          </a:p>
          <a:p>
            <a:pPr marL="400050" lvl="1" indent="0">
              <a:buNone/>
            </a:pPr>
            <a:r>
              <a:rPr lang="el-GR" sz="2400" dirty="0" smtClean="0">
                <a:solidFill>
                  <a:srgbClr val="FFFFFF"/>
                </a:solidFill>
                <a:latin typeface="Palatino Linotype" pitchFamily="18" charset="0"/>
              </a:rPr>
              <a:t>40 Ξαιρεφῶν </a:t>
            </a:r>
            <a:r>
              <a:rPr lang="el-GR" sz="2400" dirty="0">
                <a:solidFill>
                  <a:srgbClr val="FFFFFF"/>
                </a:solidFill>
                <a:latin typeface="Palatino Linotype" pitchFamily="18" charset="0"/>
              </a:rPr>
              <a:t>Καλλιστράτου</a:t>
            </a:r>
          </a:p>
          <a:p>
            <a:pPr marL="400050" lvl="1" indent="0">
              <a:buNone/>
            </a:pPr>
            <a:r>
              <a:rPr lang="el-GR" sz="2400" dirty="0" smtClean="0">
                <a:solidFill>
                  <a:srgbClr val="FFFFFF"/>
                </a:solidFill>
                <a:latin typeface="Palatino Linotype" pitchFamily="18" charset="0"/>
              </a:rPr>
              <a:t>Καλλίστρατος </a:t>
            </a:r>
            <a:r>
              <a:rPr lang="el-GR" sz="2400" dirty="0">
                <a:solidFill>
                  <a:srgbClr val="FFFFFF"/>
                </a:solidFill>
                <a:latin typeface="Palatino Linotype" pitchFamily="18" charset="0"/>
              </a:rPr>
              <a:t>Σωτέλου</a:t>
            </a:r>
          </a:p>
          <a:p>
            <a:pPr marL="0" indent="0">
              <a:buNone/>
            </a:pPr>
            <a:r>
              <a:rPr lang="el-GR" sz="2400" dirty="0">
                <a:solidFill>
                  <a:srgbClr val="FFFFFF"/>
                </a:solidFill>
                <a:latin typeface="Palatino Linotype" pitchFamily="18" charset="0"/>
              </a:rPr>
              <a:t> </a:t>
            </a:r>
          </a:p>
        </p:txBody>
      </p:sp>
      <p:pic>
        <p:nvPicPr>
          <p:cNvPr id="4" name="Picture 3" descr="Reinmuth Ephebic Inscription 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9800" y="1641034"/>
            <a:ext cx="3124200" cy="521696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162800" y="2743200"/>
            <a:ext cx="838200" cy="3200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1443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Ancient Greek for Everyone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1148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>
                <a:solidFill>
                  <a:srgbClr val="FFFFFF"/>
                </a:solidFill>
                <a:latin typeface="Palatino Linotype" pitchFamily="18" charset="0"/>
              </a:rPr>
              <a:t>col.III.6 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FFFFFF"/>
                </a:solidFill>
                <a:latin typeface="Palatino Linotype" pitchFamily="18" charset="0"/>
              </a:rPr>
              <a:t> </a:t>
            </a:r>
            <a:r>
              <a:rPr lang="el-GR" sz="2400" dirty="0" smtClean="0">
                <a:solidFill>
                  <a:srgbClr val="FFFFFF"/>
                </a:solidFill>
                <a:latin typeface="Palatino Linotype" pitchFamily="18" charset="0"/>
              </a:rPr>
              <a:t>ἐξ Οἴου</a:t>
            </a:r>
          </a:p>
          <a:p>
            <a:pPr marL="400050" lvl="1" indent="0">
              <a:buNone/>
            </a:pPr>
            <a:r>
              <a:rPr lang="el-GR" sz="2400" dirty="0" smtClean="0">
                <a:solidFill>
                  <a:srgbClr val="FFFFFF"/>
                </a:solidFill>
                <a:latin typeface="Palatino Linotype" pitchFamily="18" charset="0"/>
              </a:rPr>
              <a:t>Ἁγνίας Μακαράτου</a:t>
            </a:r>
          </a:p>
          <a:p>
            <a:pPr marL="400050" lvl="1" indent="0">
              <a:buNone/>
            </a:pPr>
            <a:r>
              <a:rPr lang="el-GR" sz="2400" dirty="0" smtClean="0">
                <a:solidFill>
                  <a:srgbClr val="FFFFFF"/>
                </a:solidFill>
                <a:latin typeface="Palatino Linotype" pitchFamily="18" charset="0"/>
              </a:rPr>
              <a:t>Στράτων Στρατωνίου</a:t>
            </a:r>
            <a:r>
              <a:rPr lang="en-US" sz="2400" dirty="0" smtClean="0">
                <a:solidFill>
                  <a:srgbClr val="FFFFFF"/>
                </a:solidFill>
                <a:latin typeface="Palatino Linotype" pitchFamily="18" charset="0"/>
              </a:rPr>
              <a:t> </a:t>
            </a:r>
            <a:r>
              <a:rPr lang="el-GR" sz="2400" dirty="0" smtClean="0">
                <a:solidFill>
                  <a:srgbClr val="FFFFFF"/>
                </a:solidFill>
                <a:latin typeface="Palatino Linotype" pitchFamily="18" charset="0"/>
              </a:rPr>
              <a:t> </a:t>
            </a:r>
          </a:p>
          <a:p>
            <a:pPr marL="400050" lvl="1" indent="0">
              <a:buNone/>
            </a:pPr>
            <a:endParaRPr lang="en-US" sz="2400" dirty="0" smtClean="0">
              <a:solidFill>
                <a:srgbClr val="FFFFFF"/>
              </a:solidFill>
              <a:latin typeface="Palatino Linotype" pitchFamily="18" charset="0"/>
            </a:endParaRPr>
          </a:p>
          <a:p>
            <a:pPr marL="0" indent="0">
              <a:buNone/>
            </a:pPr>
            <a:r>
              <a:rPr lang="el-GR" sz="2400" dirty="0" smtClean="0">
                <a:solidFill>
                  <a:srgbClr val="FFFFFF"/>
                </a:solidFill>
                <a:latin typeface="Palatino Linotype" pitchFamily="18" charset="0"/>
              </a:rPr>
              <a:t>10 Εὐπυρίδαι</a:t>
            </a:r>
          </a:p>
          <a:p>
            <a:pPr marL="400050" lvl="1" indent="0">
              <a:buNone/>
            </a:pPr>
            <a:r>
              <a:rPr lang="el-GR" sz="2400" dirty="0" smtClean="0">
                <a:solidFill>
                  <a:srgbClr val="FFFFFF"/>
                </a:solidFill>
                <a:latin typeface="Palatino Linotype" pitchFamily="18" charset="0"/>
              </a:rPr>
              <a:t>Εὐκτίμενος Εὐκτιένου </a:t>
            </a:r>
          </a:p>
          <a:p>
            <a:pPr marL="0" indent="0">
              <a:buNone/>
            </a:pPr>
            <a:r>
              <a:rPr lang="el-GR" sz="2400" dirty="0" smtClean="0">
                <a:solidFill>
                  <a:srgbClr val="FFFFFF"/>
                </a:solidFill>
                <a:latin typeface="Palatino Linotype" pitchFamily="18" charset="0"/>
              </a:rPr>
              <a:t> </a:t>
            </a:r>
          </a:p>
          <a:p>
            <a:pPr marL="0" indent="0">
              <a:buNone/>
            </a:pPr>
            <a:r>
              <a:rPr lang="el-GR" sz="2400" dirty="0" smtClean="0">
                <a:solidFill>
                  <a:srgbClr val="FFFFFF"/>
                </a:solidFill>
                <a:latin typeface="Palatino Linotype" pitchFamily="18" charset="0"/>
              </a:rPr>
              <a:t>Κολωνῆς</a:t>
            </a:r>
          </a:p>
          <a:p>
            <a:pPr marL="400050" lvl="1" indent="0">
              <a:buNone/>
            </a:pPr>
            <a:r>
              <a:rPr lang="el-GR" sz="2400" dirty="0" smtClean="0">
                <a:solidFill>
                  <a:srgbClr val="FFFFFF"/>
                </a:solidFill>
                <a:latin typeface="Palatino Linotype" pitchFamily="18" charset="0"/>
              </a:rPr>
              <a:t>Αἰσχύλος Πρωτομάχου </a:t>
            </a:r>
          </a:p>
          <a:p>
            <a:pPr marL="400050" lvl="1" indent="0">
              <a:buNone/>
            </a:pPr>
            <a:r>
              <a:rPr lang="el-GR" sz="2400" dirty="0" smtClean="0">
                <a:solidFill>
                  <a:srgbClr val="FFFFFF"/>
                </a:solidFill>
                <a:latin typeface="Palatino Linotype" pitchFamily="18" charset="0"/>
              </a:rPr>
              <a:t>Θεόδωρος Ἀμφιμάχου </a:t>
            </a:r>
          </a:p>
          <a:p>
            <a:pPr marL="0" indent="0">
              <a:buNone/>
            </a:pPr>
            <a:r>
              <a:rPr lang="el-GR" sz="2400" dirty="0" smtClean="0">
                <a:solidFill>
                  <a:srgbClr val="FFFFFF"/>
                </a:solidFill>
                <a:latin typeface="Palatino Linotype" pitchFamily="18" charset="0"/>
              </a:rPr>
              <a:t> </a:t>
            </a:r>
            <a:endParaRPr lang="el-GR" sz="2400" dirty="0">
              <a:solidFill>
                <a:srgbClr val="FFFFFF"/>
              </a:solidFill>
              <a:latin typeface="Palatino Linotype" pitchFamily="18" charset="0"/>
            </a:endParaRPr>
          </a:p>
        </p:txBody>
      </p:sp>
      <p:pic>
        <p:nvPicPr>
          <p:cNvPr id="4" name="Picture 3" descr="Reinmuth Ephebic Inscription 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9800" y="1641034"/>
            <a:ext cx="3124200" cy="521696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01000" y="2743200"/>
            <a:ext cx="914400" cy="762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1443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Ancient Greek for Everyone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114800"/>
          </a:xfrm>
        </p:spPr>
        <p:txBody>
          <a:bodyPr/>
          <a:lstStyle/>
          <a:p>
            <a:r>
              <a:rPr lang="en-US" sz="2400" dirty="0" smtClean="0">
                <a:solidFill>
                  <a:srgbClr val="FFFFFF"/>
                </a:solidFill>
              </a:rPr>
              <a:t>The Athenians also commemorated their soldiers when they fell in battle. Like the Vietnam memorial in Washington D.C., the public monuments listed the names of the fallen soldiers</a:t>
            </a:r>
            <a:r>
              <a:rPr lang="en-US" sz="2400" dirty="0">
                <a:solidFill>
                  <a:srgbClr val="FFFFFF"/>
                </a:solidFill>
              </a:rPr>
              <a:t>. </a:t>
            </a:r>
            <a:r>
              <a:rPr lang="en-US" sz="2400" dirty="0" smtClean="0">
                <a:solidFill>
                  <a:srgbClr val="FFFFFF"/>
                </a:solidFill>
              </a:rPr>
              <a:t>The names of the soldiers are organized by the </a:t>
            </a:r>
            <a:r>
              <a:rPr lang="en-US" sz="2400" dirty="0">
                <a:solidFill>
                  <a:srgbClr val="FFFFFF"/>
                </a:solidFill>
              </a:rPr>
              <a:t>ten tribes (</a:t>
            </a:r>
            <a:r>
              <a:rPr lang="el-GR" sz="2400" dirty="0" smtClean="0">
                <a:solidFill>
                  <a:srgbClr val="FFFFFF"/>
                </a:solidFill>
                <a:latin typeface="Palatino Linotype" pitchFamily="18" charset="0"/>
              </a:rPr>
              <a:t>φυλαί</a:t>
            </a:r>
            <a:r>
              <a:rPr lang="el-GR" sz="2400" dirty="0" smtClean="0">
                <a:solidFill>
                  <a:srgbClr val="FFFFFF"/>
                </a:solidFill>
              </a:rPr>
              <a:t>)</a:t>
            </a:r>
            <a:r>
              <a:rPr lang="en-US" sz="2400" dirty="0" smtClean="0">
                <a:solidFill>
                  <a:srgbClr val="FFFFFF"/>
                </a:solidFill>
              </a:rPr>
              <a:t>, but, unlike on other monuments (including the </a:t>
            </a:r>
            <a:r>
              <a:rPr lang="en-US" sz="2400" i="1" dirty="0" err="1" smtClean="0">
                <a:solidFill>
                  <a:srgbClr val="FFFFFF"/>
                </a:solidFill>
              </a:rPr>
              <a:t>ephebic</a:t>
            </a:r>
            <a:r>
              <a:rPr lang="en-US" sz="2400" dirty="0" smtClean="0">
                <a:solidFill>
                  <a:srgbClr val="FFFFFF"/>
                </a:solidFill>
              </a:rPr>
              <a:t> lists), they do not give demes, fathers’ names or any indication of social status. In death, all citizens are equal. </a:t>
            </a:r>
          </a:p>
          <a:p>
            <a:r>
              <a:rPr lang="en-US" sz="2400" dirty="0" smtClean="0">
                <a:solidFill>
                  <a:srgbClr val="FFFFFF"/>
                </a:solidFill>
              </a:rPr>
              <a:t>The Athenians dedicated these types of monuments at a public funeral, delivered eulogies, and recited the names of the dead. In reading the names of these fallen warriors today, you keep them alive as the Athenians once did.</a:t>
            </a:r>
            <a:endParaRPr lang="el-GR" sz="24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3388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Ancient Greek for Everyone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114800"/>
          </a:xfrm>
        </p:spPr>
        <p:txBody>
          <a:bodyPr/>
          <a:lstStyle/>
          <a:p>
            <a:r>
              <a:rPr lang="en-US" sz="2400" dirty="0" smtClean="0">
                <a:solidFill>
                  <a:srgbClr val="FFFFFF"/>
                </a:solidFill>
              </a:rPr>
              <a:t>This particular list of names comes from a monument commemorating casualties from several battles c. 425-23 BC. </a:t>
            </a:r>
          </a:p>
          <a:p>
            <a:r>
              <a:rPr lang="en-US" sz="2400" dirty="0" smtClean="0">
                <a:solidFill>
                  <a:srgbClr val="FFFFFF"/>
                </a:solidFill>
              </a:rPr>
              <a:t>Chunks of the monument are missing or damaged, but this section lists casualties from the tribe </a:t>
            </a:r>
            <a:r>
              <a:rPr lang="en-US" sz="2400" dirty="0" err="1" smtClean="0">
                <a:solidFill>
                  <a:srgbClr val="FFFFFF"/>
                </a:solidFill>
              </a:rPr>
              <a:t>Antiochis</a:t>
            </a:r>
            <a:r>
              <a:rPr lang="en-US" sz="2400" dirty="0" smtClean="0">
                <a:solidFill>
                  <a:srgbClr val="FFFFFF"/>
                </a:solidFill>
              </a:rPr>
              <a:t>, including those from battles at </a:t>
            </a:r>
            <a:r>
              <a:rPr lang="en-US" sz="2400" dirty="0" err="1" smtClean="0">
                <a:solidFill>
                  <a:srgbClr val="FFFFFF"/>
                </a:solidFill>
              </a:rPr>
              <a:t>Potidea</a:t>
            </a:r>
            <a:r>
              <a:rPr lang="en-US" sz="2400" dirty="0" smtClean="0">
                <a:solidFill>
                  <a:srgbClr val="FFFFFF"/>
                </a:solidFill>
              </a:rPr>
              <a:t> and </a:t>
            </a:r>
            <a:r>
              <a:rPr lang="en-US" sz="2400" dirty="0" err="1" smtClean="0">
                <a:solidFill>
                  <a:srgbClr val="FFFFFF"/>
                </a:solidFill>
              </a:rPr>
              <a:t>Amphipolis</a:t>
            </a:r>
            <a:r>
              <a:rPr lang="en-US" sz="2400" dirty="0" smtClean="0">
                <a:solidFill>
                  <a:srgbClr val="FFFFFF"/>
                </a:solidFill>
              </a:rPr>
              <a:t>. </a:t>
            </a:r>
          </a:p>
          <a:p>
            <a:r>
              <a:rPr lang="en-US" sz="2400" dirty="0" smtClean="0">
                <a:solidFill>
                  <a:srgbClr val="FFFFFF"/>
                </a:solidFill>
              </a:rPr>
              <a:t>Notice that at this time </a:t>
            </a:r>
            <a:r>
              <a:rPr lang="el-GR" sz="2400" dirty="0" smtClean="0">
                <a:solidFill>
                  <a:srgbClr val="FFFFFF"/>
                </a:solidFill>
                <a:latin typeface="Palatino Linotype" pitchFamily="18" charset="0"/>
              </a:rPr>
              <a:t>Ε</a:t>
            </a:r>
            <a:r>
              <a:rPr lang="el-GR" sz="2400" dirty="0" smtClean="0">
                <a:solidFill>
                  <a:srgbClr val="FFFFFF"/>
                </a:solidFill>
              </a:rPr>
              <a:t> </a:t>
            </a:r>
            <a:r>
              <a:rPr lang="en-US" sz="2400" dirty="0" smtClean="0">
                <a:solidFill>
                  <a:srgbClr val="FFFFFF"/>
                </a:solidFill>
              </a:rPr>
              <a:t>was used for both </a:t>
            </a:r>
            <a:r>
              <a:rPr lang="el-GR" sz="2400" dirty="0" smtClean="0">
                <a:solidFill>
                  <a:srgbClr val="FFFFFF"/>
                </a:solidFill>
                <a:latin typeface="Palatino Linotype" pitchFamily="18" charset="0"/>
              </a:rPr>
              <a:t>Ε</a:t>
            </a:r>
            <a:r>
              <a:rPr lang="el-GR" sz="2400" dirty="0" smtClean="0">
                <a:solidFill>
                  <a:srgbClr val="FFFFFF"/>
                </a:solidFill>
              </a:rPr>
              <a:t>/</a:t>
            </a:r>
            <a:r>
              <a:rPr lang="el-GR" sz="2400" dirty="0" smtClean="0">
                <a:solidFill>
                  <a:srgbClr val="FFFFFF"/>
                </a:solidFill>
                <a:latin typeface="Palatino Linotype" pitchFamily="18" charset="0"/>
              </a:rPr>
              <a:t>ε</a:t>
            </a:r>
            <a:r>
              <a:rPr lang="el-GR" sz="2400" dirty="0" smtClean="0">
                <a:solidFill>
                  <a:srgbClr val="FFFFFF"/>
                </a:solidFill>
              </a:rPr>
              <a:t> </a:t>
            </a:r>
            <a:r>
              <a:rPr lang="en-US" sz="2400" dirty="0" smtClean="0">
                <a:solidFill>
                  <a:srgbClr val="FFFFFF"/>
                </a:solidFill>
              </a:rPr>
              <a:t>and </a:t>
            </a:r>
            <a:r>
              <a:rPr lang="el-GR" sz="2400" dirty="0" smtClean="0">
                <a:solidFill>
                  <a:srgbClr val="FFFFFF"/>
                </a:solidFill>
                <a:latin typeface="Palatino Linotype" pitchFamily="18" charset="0"/>
              </a:rPr>
              <a:t>Η</a:t>
            </a:r>
            <a:r>
              <a:rPr lang="el-GR" sz="2400" dirty="0" smtClean="0">
                <a:solidFill>
                  <a:srgbClr val="FFFFFF"/>
                </a:solidFill>
              </a:rPr>
              <a:t>/</a:t>
            </a:r>
            <a:r>
              <a:rPr lang="el-GR" sz="2400" dirty="0" smtClean="0">
                <a:solidFill>
                  <a:srgbClr val="FFFFFF"/>
                </a:solidFill>
                <a:latin typeface="Palatino Linotype" pitchFamily="18" charset="0"/>
              </a:rPr>
              <a:t>η</a:t>
            </a:r>
            <a:r>
              <a:rPr lang="en-US" sz="2400" dirty="0" smtClean="0">
                <a:solidFill>
                  <a:srgbClr val="FFFFFF"/>
                </a:solidFill>
              </a:rPr>
              <a:t>.</a:t>
            </a:r>
          </a:p>
          <a:p>
            <a:r>
              <a:rPr lang="en-US" sz="2400" dirty="0" smtClean="0">
                <a:solidFill>
                  <a:srgbClr val="FFFFFF"/>
                </a:solidFill>
              </a:rPr>
              <a:t>The name of </a:t>
            </a:r>
            <a:r>
              <a:rPr lang="en-US" sz="2400" dirty="0" err="1" smtClean="0">
                <a:solidFill>
                  <a:srgbClr val="FFFFFF"/>
                </a:solidFill>
              </a:rPr>
              <a:t>Antiphanes</a:t>
            </a:r>
            <a:r>
              <a:rPr lang="en-US" sz="2400" dirty="0" smtClean="0">
                <a:solidFill>
                  <a:srgbClr val="FFFFFF"/>
                </a:solidFill>
              </a:rPr>
              <a:t> was inserted later into a blank spot on the list. The carving is different and his name alone has an </a:t>
            </a:r>
            <a:r>
              <a:rPr lang="el-GR" sz="2400" dirty="0">
                <a:solidFill>
                  <a:srgbClr val="FFFFFF"/>
                </a:solidFill>
                <a:latin typeface="Palatino Linotype" pitchFamily="18" charset="0"/>
              </a:rPr>
              <a:t>Η</a:t>
            </a:r>
            <a:r>
              <a:rPr lang="en-US" sz="2400" dirty="0" smtClean="0">
                <a:solidFill>
                  <a:srgbClr val="FFFFFF"/>
                </a:solidFill>
              </a:rPr>
              <a:t>, as was the practice with the alphabet later.</a:t>
            </a:r>
            <a:endParaRPr lang="el-GR" sz="24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8522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Ancient Greek for Everyone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114800"/>
          </a:xfrm>
        </p:spPr>
        <p:txBody>
          <a:bodyPr/>
          <a:lstStyle/>
          <a:p>
            <a:r>
              <a:rPr lang="el-GR" sz="2400" dirty="0" smtClean="0">
                <a:solidFill>
                  <a:srgbClr val="FFFFFF"/>
                </a:solidFill>
                <a:latin typeface="Palatino Linotype" pitchFamily="18" charset="0"/>
              </a:rPr>
              <a:t>Ἀντιόχιδος </a:t>
            </a:r>
          </a:p>
          <a:p>
            <a:r>
              <a:rPr lang="el-GR" sz="2400" dirty="0" smtClean="0">
                <a:solidFill>
                  <a:srgbClr val="FFFFFF"/>
                </a:solidFill>
                <a:latin typeface="Palatino Linotype" pitchFamily="18" charset="0"/>
              </a:rPr>
              <a:t>Ἀριστομέδης </a:t>
            </a:r>
          </a:p>
          <a:p>
            <a:r>
              <a:rPr lang="el-GR" sz="2400" dirty="0" smtClean="0">
                <a:solidFill>
                  <a:srgbClr val="FFFFFF"/>
                </a:solidFill>
                <a:latin typeface="Palatino Linotype" pitchFamily="18" charset="0"/>
              </a:rPr>
              <a:t>Ἀμεινοκλῆς </a:t>
            </a:r>
          </a:p>
          <a:p>
            <a:r>
              <a:rPr lang="el-GR" sz="2400" dirty="0" smtClean="0">
                <a:solidFill>
                  <a:srgbClr val="FFFFFF"/>
                </a:solidFill>
                <a:latin typeface="Palatino Linotype" pitchFamily="18" charset="0"/>
              </a:rPr>
              <a:t>Αἰσχίνης </a:t>
            </a:r>
          </a:p>
          <a:p>
            <a:r>
              <a:rPr lang="el-GR" sz="2400" dirty="0" smtClean="0">
                <a:solidFill>
                  <a:srgbClr val="FFFFFF"/>
                </a:solidFill>
                <a:latin typeface="Palatino Linotype" pitchFamily="18" charset="0"/>
              </a:rPr>
              <a:t>Παντακλῆς </a:t>
            </a:r>
          </a:p>
          <a:p>
            <a:r>
              <a:rPr lang="el-GR" sz="2400" dirty="0" smtClean="0">
                <a:solidFill>
                  <a:srgbClr val="FFFFFF"/>
                </a:solidFill>
                <a:latin typeface="Palatino Linotype" pitchFamily="18" charset="0"/>
              </a:rPr>
              <a:t>Χαρίδημος </a:t>
            </a:r>
          </a:p>
          <a:p>
            <a:r>
              <a:rPr lang="el-GR" sz="2400" dirty="0" smtClean="0">
                <a:solidFill>
                  <a:srgbClr val="FFFFFF"/>
                </a:solidFill>
                <a:latin typeface="Palatino Linotype" pitchFamily="18" charset="0"/>
              </a:rPr>
              <a:t>Τιμόξενος </a:t>
            </a:r>
          </a:p>
          <a:p>
            <a:r>
              <a:rPr lang="el-GR" sz="2400" dirty="0" smtClean="0">
                <a:solidFill>
                  <a:srgbClr val="FFFFFF"/>
                </a:solidFill>
                <a:latin typeface="Palatino Linotype" pitchFamily="18" charset="0"/>
              </a:rPr>
              <a:t>Ἀντιφάνης </a:t>
            </a:r>
          </a:p>
          <a:p>
            <a:pPr marL="0" indent="0">
              <a:buNone/>
            </a:pPr>
            <a:endParaRPr lang="el-GR" sz="2400" dirty="0">
              <a:solidFill>
                <a:srgbClr val="FFFFFF"/>
              </a:solidFill>
              <a:latin typeface="Palatino Linotype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619" y="1600200"/>
            <a:ext cx="5815381" cy="52387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86200" y="1828800"/>
            <a:ext cx="4800600" cy="25146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29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Ancient Greek for Everyone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This class </a:t>
            </a:r>
            <a:endParaRPr lang="el-GR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practice 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with the Greek 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alphabet 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names from Classical Athenian inscriptions </a:t>
            </a:r>
            <a:endParaRPr lang="en-U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40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Ancient Greek for Everyone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114800"/>
          </a:xfrm>
        </p:spPr>
        <p:txBody>
          <a:bodyPr/>
          <a:lstStyle/>
          <a:p>
            <a:pPr marL="0" indent="0">
              <a:buNone/>
            </a:pPr>
            <a:r>
              <a:rPr lang="el-GR" sz="2400" dirty="0" smtClean="0">
                <a:solidFill>
                  <a:srgbClr val="FFFFFF"/>
                </a:solidFill>
                <a:latin typeface="Palatino Linotype" pitchFamily="18" charset="0"/>
              </a:rPr>
              <a:t>ἐν Ποτειδαίᾳ </a:t>
            </a:r>
          </a:p>
          <a:p>
            <a:r>
              <a:rPr lang="el-GR" sz="2400" dirty="0" smtClean="0">
                <a:solidFill>
                  <a:srgbClr val="FFFFFF"/>
                </a:solidFill>
                <a:latin typeface="Palatino Linotype" pitchFamily="18" charset="0"/>
              </a:rPr>
              <a:t>Παντακλῆς </a:t>
            </a:r>
          </a:p>
          <a:p>
            <a:r>
              <a:rPr lang="el-GR" sz="2400" dirty="0" smtClean="0">
                <a:solidFill>
                  <a:srgbClr val="FFFFFF"/>
                </a:solidFill>
                <a:latin typeface="Palatino Linotype" pitchFamily="18" charset="0"/>
              </a:rPr>
              <a:t>Ἁγνόδημος </a:t>
            </a:r>
          </a:p>
          <a:p>
            <a:r>
              <a:rPr lang="el-GR" sz="2400" dirty="0" smtClean="0">
                <a:solidFill>
                  <a:srgbClr val="FFFFFF"/>
                </a:solidFill>
                <a:latin typeface="Palatino Linotype" pitchFamily="18" charset="0"/>
              </a:rPr>
              <a:t>Ἀρχίας </a:t>
            </a:r>
          </a:p>
          <a:p>
            <a:endParaRPr lang="el-GR" sz="2400" dirty="0">
              <a:solidFill>
                <a:srgbClr val="FFFFFF"/>
              </a:solidFill>
              <a:latin typeface="Palatino Linotype" pitchFamily="18" charset="0"/>
            </a:endParaRPr>
          </a:p>
          <a:p>
            <a:pPr marL="0" indent="0">
              <a:buNone/>
            </a:pPr>
            <a:r>
              <a:rPr lang="el-GR" sz="2400" dirty="0" smtClean="0">
                <a:solidFill>
                  <a:srgbClr val="FFFFFF"/>
                </a:solidFill>
                <a:latin typeface="Palatino Linotype" pitchFamily="18" charset="0"/>
              </a:rPr>
              <a:t>ἐν Ἀμφιπόλει </a:t>
            </a:r>
          </a:p>
          <a:p>
            <a:r>
              <a:rPr lang="el-GR" sz="2400" dirty="0" smtClean="0">
                <a:solidFill>
                  <a:srgbClr val="FFFFFF"/>
                </a:solidFill>
                <a:latin typeface="Palatino Linotype" pitchFamily="18" charset="0"/>
              </a:rPr>
              <a:t>Φιλόφρων </a:t>
            </a:r>
          </a:p>
          <a:p>
            <a:pPr marL="0" indent="0">
              <a:buNone/>
            </a:pPr>
            <a:endParaRPr lang="el-GR" sz="2400" dirty="0">
              <a:solidFill>
                <a:srgbClr val="FFFFFF"/>
              </a:solidFill>
              <a:latin typeface="Palatino Linotype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619" y="1600200"/>
            <a:ext cx="5815381" cy="52387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36009" y="4267200"/>
            <a:ext cx="4800600" cy="20574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809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Ancient Greek for Everyone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114800"/>
          </a:xfrm>
        </p:spPr>
        <p:txBody>
          <a:bodyPr/>
          <a:lstStyle/>
          <a:p>
            <a:r>
              <a:rPr lang="en-US" sz="2400" dirty="0" smtClean="0">
                <a:solidFill>
                  <a:srgbClr val="FFFFFF"/>
                </a:solidFill>
              </a:rPr>
              <a:t>When Athenian men turned 18, they enrolled in military training, after which they were eligible for military service until they were 60 years old. As trainees, they were called </a:t>
            </a:r>
            <a:r>
              <a:rPr lang="el-GR" sz="2400" dirty="0" smtClean="0">
                <a:solidFill>
                  <a:srgbClr val="FFFFFF"/>
                </a:solidFill>
                <a:latin typeface="Palatino Linotype" pitchFamily="18" charset="0"/>
              </a:rPr>
              <a:t>ἔφηβοι</a:t>
            </a:r>
            <a:r>
              <a:rPr lang="el-GR" sz="2400" dirty="0" smtClean="0">
                <a:solidFill>
                  <a:srgbClr val="FFFFFF"/>
                </a:solidFill>
              </a:rPr>
              <a:t> </a:t>
            </a:r>
            <a:r>
              <a:rPr lang="en-US" sz="2400" dirty="0" smtClean="0">
                <a:solidFill>
                  <a:srgbClr val="FFFFFF"/>
                </a:solidFill>
              </a:rPr>
              <a:t>(</a:t>
            </a:r>
            <a:r>
              <a:rPr lang="en-US" sz="2400" i="1" dirty="0" err="1" smtClean="0">
                <a:solidFill>
                  <a:srgbClr val="FFFFFF"/>
                </a:solidFill>
              </a:rPr>
              <a:t>ephebes</a:t>
            </a:r>
            <a:r>
              <a:rPr lang="en-US" sz="2400" dirty="0" smtClean="0">
                <a:solidFill>
                  <a:srgbClr val="FFFFFF"/>
                </a:solidFill>
              </a:rPr>
              <a:t>)</a:t>
            </a:r>
            <a:r>
              <a:rPr lang="el-GR" sz="2400" dirty="0" smtClean="0">
                <a:solidFill>
                  <a:srgbClr val="FFFFFF"/>
                </a:solidFill>
              </a:rPr>
              <a:t>. </a:t>
            </a:r>
            <a:endParaRPr lang="en-US" sz="2400" dirty="0" smtClean="0">
              <a:solidFill>
                <a:srgbClr val="FFFFFF"/>
              </a:solidFill>
            </a:endParaRPr>
          </a:p>
          <a:p>
            <a:r>
              <a:rPr lang="en-US" sz="2400" dirty="0" smtClean="0">
                <a:solidFill>
                  <a:srgbClr val="FFFFFF"/>
                </a:solidFill>
              </a:rPr>
              <a:t>This reading comes from part of a public monument for a class of these trainees, sort of a list of graduates</a:t>
            </a:r>
            <a:r>
              <a:rPr lang="el-GR" sz="2400" dirty="0" smtClean="0">
                <a:solidFill>
                  <a:srgbClr val="FFFFFF"/>
                </a:solidFill>
              </a:rPr>
              <a:t>.</a:t>
            </a:r>
            <a:r>
              <a:rPr lang="en-US" sz="2400" dirty="0" smtClean="0">
                <a:solidFill>
                  <a:srgbClr val="FFFFFF"/>
                </a:solidFill>
              </a:rPr>
              <a:t> This particular list dates from the 320’s BC. </a:t>
            </a:r>
          </a:p>
          <a:p>
            <a:r>
              <a:rPr lang="en-US" sz="2400" dirty="0">
                <a:solidFill>
                  <a:srgbClr val="FFFFFF"/>
                </a:solidFill>
              </a:rPr>
              <a:t>First listed are </a:t>
            </a:r>
            <a:r>
              <a:rPr lang="el-GR" sz="2400" dirty="0">
                <a:solidFill>
                  <a:srgbClr val="FFFFFF"/>
                </a:solidFill>
                <a:latin typeface="Palatino Linotype" pitchFamily="18" charset="0"/>
              </a:rPr>
              <a:t>λοχαγοί</a:t>
            </a:r>
            <a:r>
              <a:rPr lang="en-US" sz="2400" dirty="0">
                <a:solidFill>
                  <a:srgbClr val="FFFFFF"/>
                </a:solidFill>
              </a:rPr>
              <a:t> (</a:t>
            </a:r>
            <a:r>
              <a:rPr lang="en-US" sz="2400" dirty="0" smtClean="0">
                <a:solidFill>
                  <a:srgbClr val="FFFFFF"/>
                </a:solidFill>
              </a:rPr>
              <a:t>captains), who led units during the second year of training. The list gives their </a:t>
            </a:r>
            <a:r>
              <a:rPr lang="en-US" sz="2400" dirty="0">
                <a:solidFill>
                  <a:srgbClr val="FFFFFF"/>
                </a:solidFill>
              </a:rPr>
              <a:t>names followed by their fathers’ names (the normal way to name a male Greek citizen). </a:t>
            </a:r>
            <a:endParaRPr lang="el-GR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50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315200" cy="1143000"/>
          </a:xfrm>
        </p:spPr>
        <p:txBody>
          <a:bodyPr/>
          <a:lstStyle/>
          <a:p>
            <a:pPr algn="l"/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Ancient Greek 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for 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Everyone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5029200" cy="1295400"/>
          </a:xfrm>
        </p:spPr>
        <p:txBody>
          <a:bodyPr/>
          <a:lstStyle/>
          <a:p>
            <a:pPr marL="0" indent="0" algn="ctr">
              <a:buNone/>
            </a:pPr>
            <a:r>
              <a:rPr lang="el-GR" sz="1800" dirty="0" smtClean="0">
                <a:solidFill>
                  <a:srgbClr val="FFFFFF"/>
                </a:solidFill>
                <a:latin typeface="Palatino Linotype" pitchFamily="18" charset="0"/>
              </a:rPr>
              <a:t>Λ</a:t>
            </a:r>
            <a:r>
              <a:rPr lang="en-US" sz="1800" dirty="0" smtClean="0">
                <a:solidFill>
                  <a:srgbClr val="FFFFFF"/>
                </a:solidFill>
                <a:latin typeface="Palatino Linotype" pitchFamily="18" charset="0"/>
              </a:rPr>
              <a:t> </a:t>
            </a:r>
            <a:r>
              <a:rPr lang="el-GR" sz="1800" dirty="0" smtClean="0">
                <a:solidFill>
                  <a:srgbClr val="FFFFFF"/>
                </a:solidFill>
                <a:latin typeface="Palatino Linotype" pitchFamily="18" charset="0"/>
              </a:rPr>
              <a:t>Ο</a:t>
            </a:r>
            <a:r>
              <a:rPr lang="en-US" sz="1800" dirty="0" smtClean="0">
                <a:solidFill>
                  <a:srgbClr val="FFFFFF"/>
                </a:solidFill>
                <a:latin typeface="Palatino Linotype" pitchFamily="18" charset="0"/>
              </a:rPr>
              <a:t> </a:t>
            </a:r>
            <a:r>
              <a:rPr lang="el-GR" sz="1800" dirty="0" smtClean="0">
                <a:solidFill>
                  <a:srgbClr val="FFFFFF"/>
                </a:solidFill>
                <a:latin typeface="Palatino Linotype" pitchFamily="18" charset="0"/>
              </a:rPr>
              <a:t>Χ</a:t>
            </a:r>
            <a:r>
              <a:rPr lang="en-US" sz="1800" dirty="0" smtClean="0">
                <a:solidFill>
                  <a:srgbClr val="FFFFFF"/>
                </a:solidFill>
                <a:latin typeface="Palatino Linotype" pitchFamily="18" charset="0"/>
              </a:rPr>
              <a:t> </a:t>
            </a:r>
            <a:r>
              <a:rPr lang="el-GR" sz="1800" dirty="0" smtClean="0">
                <a:solidFill>
                  <a:srgbClr val="FFFFFF"/>
                </a:solidFill>
                <a:latin typeface="Palatino Linotype" pitchFamily="18" charset="0"/>
              </a:rPr>
              <a:t>Α</a:t>
            </a:r>
            <a:r>
              <a:rPr lang="en-US" sz="1800" dirty="0" smtClean="0">
                <a:solidFill>
                  <a:srgbClr val="FFFFFF"/>
                </a:solidFill>
                <a:latin typeface="Palatino Linotype" pitchFamily="18" charset="0"/>
              </a:rPr>
              <a:t> </a:t>
            </a:r>
            <a:r>
              <a:rPr lang="el-GR" sz="1800" dirty="0" smtClean="0">
                <a:solidFill>
                  <a:srgbClr val="FFFFFF"/>
                </a:solidFill>
                <a:latin typeface="Palatino Linotype" pitchFamily="18" charset="0"/>
              </a:rPr>
              <a:t>Γ</a:t>
            </a:r>
            <a:r>
              <a:rPr lang="en-US" sz="1800" dirty="0" smtClean="0">
                <a:solidFill>
                  <a:srgbClr val="FFFFFF"/>
                </a:solidFill>
                <a:latin typeface="Palatino Linotype" pitchFamily="18" charset="0"/>
              </a:rPr>
              <a:t> </a:t>
            </a:r>
            <a:r>
              <a:rPr lang="el-GR" sz="1800" dirty="0" smtClean="0">
                <a:solidFill>
                  <a:srgbClr val="FFFFFF"/>
                </a:solidFill>
                <a:latin typeface="Palatino Linotype" pitchFamily="18" charset="0"/>
              </a:rPr>
              <a:t>Ο</a:t>
            </a:r>
            <a:r>
              <a:rPr lang="en-US" sz="1800" dirty="0" smtClean="0">
                <a:solidFill>
                  <a:srgbClr val="FFFFFF"/>
                </a:solidFill>
                <a:latin typeface="Palatino Linotype" pitchFamily="18" charset="0"/>
              </a:rPr>
              <a:t> </a:t>
            </a:r>
            <a:r>
              <a:rPr lang="el-GR" sz="1800" dirty="0" smtClean="0">
                <a:solidFill>
                  <a:srgbClr val="FFFFFF"/>
                </a:solidFill>
                <a:latin typeface="Palatino Linotype" pitchFamily="18" charset="0"/>
              </a:rPr>
              <a:t>Ι</a:t>
            </a:r>
            <a:endParaRPr lang="en-US" sz="1800" dirty="0">
              <a:solidFill>
                <a:srgbClr val="FFFFFF"/>
              </a:solidFill>
              <a:latin typeface="Palatino Linotype" pitchFamily="18" charset="0"/>
            </a:endParaRPr>
          </a:p>
          <a:p>
            <a:pPr marL="0" indent="0">
              <a:buNone/>
            </a:pPr>
            <a:r>
              <a:rPr lang="el-GR" sz="1200" dirty="0" smtClean="0">
                <a:solidFill>
                  <a:srgbClr val="FFFFFF"/>
                </a:solidFill>
                <a:latin typeface="Palatino Linotype" pitchFamily="18" charset="0"/>
              </a:rPr>
              <a:t>Ἡγέστρατος </a:t>
            </a:r>
            <a:r>
              <a:rPr lang="el-GR" sz="1200" dirty="0">
                <a:solidFill>
                  <a:srgbClr val="FFFFFF"/>
                </a:solidFill>
                <a:latin typeface="Palatino Linotype" pitchFamily="18" charset="0"/>
              </a:rPr>
              <a:t>Κλείππου, </a:t>
            </a:r>
            <a:r>
              <a:rPr lang="el-GR" sz="1200" dirty="0" smtClean="0">
                <a:solidFill>
                  <a:srgbClr val="FFFFFF"/>
                </a:solidFill>
                <a:latin typeface="Palatino Linotype" pitchFamily="18" charset="0"/>
              </a:rPr>
              <a:t>Ἁγνίας Μακαρτάτου</a:t>
            </a:r>
            <a:r>
              <a:rPr lang="el-GR" sz="1200" dirty="0">
                <a:solidFill>
                  <a:srgbClr val="FFFFFF"/>
                </a:solidFill>
                <a:latin typeface="Palatino Linotype" pitchFamily="18" charset="0"/>
              </a:rPr>
              <a:t>, </a:t>
            </a:r>
            <a:r>
              <a:rPr lang="el-GR" sz="1200" dirty="0" smtClean="0">
                <a:solidFill>
                  <a:srgbClr val="FFFFFF"/>
                </a:solidFill>
                <a:latin typeface="Palatino Linotype" pitchFamily="18" charset="0"/>
              </a:rPr>
              <a:t>Πασιφῶν</a:t>
            </a:r>
            <a:r>
              <a:rPr lang="en-US" sz="1200" dirty="0" smtClean="0">
                <a:solidFill>
                  <a:srgbClr val="FFFFFF"/>
                </a:solidFill>
                <a:latin typeface="Palatino Linotype" pitchFamily="18" charset="0"/>
              </a:rPr>
              <a:t> </a:t>
            </a:r>
            <a:r>
              <a:rPr lang="el-GR" sz="1200" dirty="0" smtClean="0">
                <a:solidFill>
                  <a:srgbClr val="FFFFFF"/>
                </a:solidFill>
                <a:latin typeface="Palatino Linotype" pitchFamily="18" charset="0"/>
              </a:rPr>
              <a:t>Παντήνορου</a:t>
            </a:r>
            <a:endParaRPr lang="el-GR" sz="1200" dirty="0">
              <a:solidFill>
                <a:srgbClr val="FFFFFF"/>
              </a:solidFill>
              <a:latin typeface="Palatino Linotype" pitchFamily="18" charset="0"/>
            </a:endParaRPr>
          </a:p>
          <a:p>
            <a:pPr marL="0" indent="0">
              <a:buNone/>
            </a:pPr>
            <a:r>
              <a:rPr lang="el-GR" sz="1200" dirty="0">
                <a:solidFill>
                  <a:srgbClr val="FFFFFF"/>
                </a:solidFill>
                <a:latin typeface="Palatino Linotype" pitchFamily="18" charset="0"/>
              </a:rPr>
              <a:t> </a:t>
            </a:r>
            <a:r>
              <a:rPr lang="el-GR" sz="1200" dirty="0" smtClean="0">
                <a:solidFill>
                  <a:srgbClr val="FFFFFF"/>
                </a:solidFill>
                <a:latin typeface="Palatino Linotype" pitchFamily="18" charset="0"/>
              </a:rPr>
              <a:t>Ἀρχέπολις </a:t>
            </a:r>
            <a:r>
              <a:rPr lang="el-GR" sz="1200" dirty="0">
                <a:solidFill>
                  <a:srgbClr val="FFFFFF"/>
                </a:solidFill>
                <a:latin typeface="Palatino Linotype" pitchFamily="18" charset="0"/>
              </a:rPr>
              <a:t>Παντήνορος, Παράμυθος Ἀντιγένου, Σωσίστρατος</a:t>
            </a:r>
          </a:p>
          <a:p>
            <a:pPr marL="0" indent="0">
              <a:buNone/>
            </a:pPr>
            <a:r>
              <a:rPr lang="el-GR" sz="1200" dirty="0">
                <a:solidFill>
                  <a:srgbClr val="FFFFFF"/>
                </a:solidFill>
                <a:latin typeface="Palatino Linotype" pitchFamily="18" charset="0"/>
              </a:rPr>
              <a:t> </a:t>
            </a:r>
            <a:r>
              <a:rPr lang="el-GR" sz="1200" dirty="0" smtClean="0">
                <a:solidFill>
                  <a:srgbClr val="FFFFFF"/>
                </a:solidFill>
                <a:latin typeface="Palatino Linotype" pitchFamily="18" charset="0"/>
              </a:rPr>
              <a:t>Σωσιστράτου</a:t>
            </a:r>
            <a:r>
              <a:rPr lang="el-GR" sz="1200" dirty="0">
                <a:solidFill>
                  <a:srgbClr val="FFFFFF"/>
                </a:solidFill>
                <a:latin typeface="Palatino Linotype" pitchFamily="18" charset="0"/>
              </a:rPr>
              <a:t>, Λυσανίας Μόλωνος, </a:t>
            </a:r>
            <a:r>
              <a:rPr lang="el-GR" sz="1200" dirty="0" smtClean="0">
                <a:solidFill>
                  <a:srgbClr val="FFFFFF"/>
                </a:solidFill>
                <a:latin typeface="Palatino Linotype" pitchFamily="18" charset="0"/>
              </a:rPr>
              <a:t>Δωσίθεος </a:t>
            </a:r>
            <a:r>
              <a:rPr lang="el-GR" sz="1200" dirty="0">
                <a:solidFill>
                  <a:srgbClr val="FFFFFF"/>
                </a:solidFill>
                <a:latin typeface="Palatino Linotype" pitchFamily="18" charset="0"/>
              </a:rPr>
              <a:t>Ἀντιγένου, </a:t>
            </a:r>
            <a:r>
              <a:rPr lang="el-GR" sz="1200" dirty="0" smtClean="0">
                <a:solidFill>
                  <a:srgbClr val="FFFFFF"/>
                </a:solidFill>
                <a:latin typeface="Palatino Linotype" pitchFamily="18" charset="0"/>
              </a:rPr>
              <a:t>Φορύσκος </a:t>
            </a:r>
          </a:p>
          <a:p>
            <a:pPr marL="0" indent="0">
              <a:buNone/>
            </a:pPr>
            <a:r>
              <a:rPr lang="el-GR" sz="1200" dirty="0" smtClean="0">
                <a:solidFill>
                  <a:srgbClr val="FFFFFF"/>
                </a:solidFill>
                <a:latin typeface="Palatino Linotype" pitchFamily="18" charset="0"/>
              </a:rPr>
              <a:t>Τιμοκράτου</a:t>
            </a:r>
            <a:r>
              <a:rPr lang="el-GR" sz="1200" dirty="0">
                <a:solidFill>
                  <a:srgbClr val="FFFFFF"/>
                </a:solidFill>
                <a:latin typeface="Palatino Linotype" pitchFamily="18" charset="0"/>
              </a:rPr>
              <a:t>, Σωσικλῆς Σωσιστράτου, Τιμήσιος Σημωνίδου.</a:t>
            </a:r>
          </a:p>
          <a:p>
            <a:pPr marL="0" indent="0">
              <a:buNone/>
            </a:pPr>
            <a:endParaRPr lang="el-GR" sz="1200" dirty="0">
              <a:solidFill>
                <a:srgbClr val="FFFFFF"/>
              </a:solidFill>
              <a:latin typeface="Palatino Linotype" pitchFamily="18" charset="0"/>
            </a:endParaRPr>
          </a:p>
        </p:txBody>
      </p:sp>
      <p:pic>
        <p:nvPicPr>
          <p:cNvPr id="4" name="Picture 3" descr="Reinmuth Ephebic Inscription 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37060" y="0"/>
            <a:ext cx="410694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34000" y="762000"/>
            <a:ext cx="3505200" cy="609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85800" y="3810000"/>
            <a:ext cx="3581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O. W. </a:t>
            </a:r>
            <a:r>
              <a:rPr lang="en-US" dirty="0" err="1" smtClean="0">
                <a:solidFill>
                  <a:schemeClr val="bg1"/>
                </a:solidFill>
              </a:rPr>
              <a:t>Reinmuth</a:t>
            </a:r>
            <a:r>
              <a:rPr lang="en-US" dirty="0" smtClean="0">
                <a:solidFill>
                  <a:schemeClr val="bg1"/>
                </a:solidFill>
              </a:rPr>
              <a:t>. </a:t>
            </a:r>
            <a:endParaRPr lang="el-GR" dirty="0" smtClean="0">
              <a:solidFill>
                <a:schemeClr val="bg1"/>
              </a:solidFill>
            </a:endParaRPr>
          </a:p>
          <a:p>
            <a:pPr algn="ctr"/>
            <a:r>
              <a:rPr lang="en-US" i="1" dirty="0" smtClean="0">
                <a:solidFill>
                  <a:schemeClr val="bg1"/>
                </a:solidFill>
              </a:rPr>
              <a:t>The </a:t>
            </a:r>
            <a:r>
              <a:rPr lang="en-US" i="1" dirty="0" err="1" smtClean="0">
                <a:solidFill>
                  <a:schemeClr val="bg1"/>
                </a:solidFill>
              </a:rPr>
              <a:t>Ephebic</a:t>
            </a:r>
            <a:r>
              <a:rPr lang="en-US" i="1" dirty="0" smtClean="0">
                <a:solidFill>
                  <a:schemeClr val="bg1"/>
                </a:solidFill>
              </a:rPr>
              <a:t> Inscriptions of the Fourth Century</a:t>
            </a:r>
            <a:r>
              <a:rPr lang="en-US" dirty="0" smtClean="0">
                <a:solidFill>
                  <a:schemeClr val="bg1"/>
                </a:solidFill>
              </a:rPr>
              <a:t> B.C. (Mnemosyne,. Suppl. 14). Leiden, Brill, 1971.  Nr. 15     </a:t>
            </a:r>
            <a:endParaRPr lang="el-GR" dirty="0" smtClean="0">
              <a:solidFill>
                <a:schemeClr val="bg1"/>
              </a:solidFill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plate XVII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41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Ancient Greek for Everyone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4114800"/>
          </a:xfrm>
        </p:spPr>
        <p:txBody>
          <a:bodyPr/>
          <a:lstStyle/>
          <a:p>
            <a:pPr marL="0" indent="0" algn="ctr">
              <a:buNone/>
            </a:pPr>
            <a:r>
              <a:rPr lang="el-GR" sz="4800" dirty="0" smtClean="0">
                <a:solidFill>
                  <a:srgbClr val="FFFFFF"/>
                </a:solidFill>
                <a:latin typeface="Palatino Linotype" pitchFamily="18" charset="0"/>
              </a:rPr>
              <a:t>Λ	Ο	Χ	Α	Γ	Ο	Ι</a:t>
            </a:r>
          </a:p>
          <a:p>
            <a:pPr marL="0" indent="0" algn="ctr">
              <a:buNone/>
            </a:pPr>
            <a:endParaRPr lang="en-US" sz="2400" dirty="0">
              <a:solidFill>
                <a:srgbClr val="FFFFFF"/>
              </a:solidFill>
              <a:latin typeface="Palatino Linotype" pitchFamily="18" charset="0"/>
            </a:endParaRPr>
          </a:p>
          <a:p>
            <a:pPr marL="0" indent="0">
              <a:buNone/>
            </a:pPr>
            <a:r>
              <a:rPr lang="el-GR" sz="2400" dirty="0" smtClean="0">
                <a:solidFill>
                  <a:srgbClr val="FFFFFF"/>
                </a:solidFill>
                <a:latin typeface="Palatino Linotype" pitchFamily="18" charset="0"/>
              </a:rPr>
              <a:t>Ἡγέστρατος </a:t>
            </a:r>
            <a:r>
              <a:rPr lang="el-GR" sz="2400" dirty="0">
                <a:solidFill>
                  <a:srgbClr val="FFFFFF"/>
                </a:solidFill>
                <a:latin typeface="Palatino Linotype" pitchFamily="18" charset="0"/>
              </a:rPr>
              <a:t>Κλείππου, </a:t>
            </a:r>
            <a:r>
              <a:rPr lang="el-GR" sz="2400" dirty="0" smtClean="0">
                <a:solidFill>
                  <a:srgbClr val="FFFFFF"/>
                </a:solidFill>
                <a:latin typeface="Palatino Linotype" pitchFamily="18" charset="0"/>
              </a:rPr>
              <a:t>Ἁγνίας Μακαρτάτου</a:t>
            </a:r>
            <a:r>
              <a:rPr lang="el-GR" sz="2400" dirty="0">
                <a:solidFill>
                  <a:srgbClr val="FFFFFF"/>
                </a:solidFill>
                <a:latin typeface="Palatino Linotype" pitchFamily="18" charset="0"/>
              </a:rPr>
              <a:t>, Πασιφῶν </a:t>
            </a:r>
            <a:endParaRPr lang="el-GR" sz="2400" dirty="0" smtClean="0">
              <a:solidFill>
                <a:srgbClr val="FFFFFF"/>
              </a:solidFill>
              <a:latin typeface="Palatino Linotype" pitchFamily="18" charset="0"/>
            </a:endParaRPr>
          </a:p>
          <a:p>
            <a:pPr marL="0" indent="0">
              <a:buNone/>
            </a:pPr>
            <a:r>
              <a:rPr lang="el-GR" sz="2400" dirty="0">
                <a:solidFill>
                  <a:srgbClr val="FFFFFF"/>
                </a:solidFill>
                <a:latin typeface="Palatino Linotype" pitchFamily="18" charset="0"/>
              </a:rPr>
              <a:t>	</a:t>
            </a:r>
            <a:r>
              <a:rPr lang="el-GR" sz="2400" dirty="0" smtClean="0">
                <a:solidFill>
                  <a:srgbClr val="FFFFFF"/>
                </a:solidFill>
                <a:latin typeface="Palatino Linotype" pitchFamily="18" charset="0"/>
              </a:rPr>
              <a:t>						Παντήνορος</a:t>
            </a:r>
            <a:endParaRPr lang="el-GR" sz="2400" dirty="0">
              <a:solidFill>
                <a:srgbClr val="FFFFFF"/>
              </a:solidFill>
              <a:latin typeface="Palatino Linotype" pitchFamily="18" charset="0"/>
            </a:endParaRPr>
          </a:p>
          <a:p>
            <a:pPr marL="0" indent="0">
              <a:buNone/>
            </a:pPr>
            <a:r>
              <a:rPr lang="el-GR" sz="2400" dirty="0">
                <a:solidFill>
                  <a:srgbClr val="FFFFFF"/>
                </a:solidFill>
                <a:latin typeface="Palatino Linotype" pitchFamily="18" charset="0"/>
              </a:rPr>
              <a:t> </a:t>
            </a:r>
          </a:p>
          <a:p>
            <a:pPr marL="0" indent="0">
              <a:buNone/>
            </a:pPr>
            <a:r>
              <a:rPr lang="el-GR" sz="2400" dirty="0">
                <a:solidFill>
                  <a:srgbClr val="FFFFFF"/>
                </a:solidFill>
                <a:latin typeface="Palatino Linotype" pitchFamily="18" charset="0"/>
              </a:rPr>
              <a:t>Ἀρχέπολις Παντήνορος, Παράμυθος Ἀντιγένου, Σωσίστρατος</a:t>
            </a:r>
          </a:p>
          <a:p>
            <a:pPr marL="0" indent="0">
              <a:buNone/>
            </a:pPr>
            <a:r>
              <a:rPr lang="el-GR" sz="2400" dirty="0">
                <a:solidFill>
                  <a:srgbClr val="FFFFFF"/>
                </a:solidFill>
                <a:latin typeface="Palatino Linotype" pitchFamily="18" charset="0"/>
              </a:rPr>
              <a:t> </a:t>
            </a:r>
          </a:p>
          <a:p>
            <a:pPr marL="0" indent="0">
              <a:buNone/>
            </a:pPr>
            <a:r>
              <a:rPr lang="el-GR" sz="2400" dirty="0">
                <a:solidFill>
                  <a:srgbClr val="FFFFFF"/>
                </a:solidFill>
                <a:latin typeface="Palatino Linotype" pitchFamily="18" charset="0"/>
              </a:rPr>
              <a:t>Σωσιστράτου, Λυσανίας Μόλωνος, </a:t>
            </a:r>
            <a:r>
              <a:rPr lang="el-GR" sz="2400" dirty="0" smtClean="0">
                <a:solidFill>
                  <a:srgbClr val="FFFFFF"/>
                </a:solidFill>
                <a:latin typeface="Palatino Linotype" pitchFamily="18" charset="0"/>
              </a:rPr>
              <a:t>Δωσίθεος </a:t>
            </a:r>
            <a:r>
              <a:rPr lang="el-GR" sz="2400" dirty="0">
                <a:solidFill>
                  <a:srgbClr val="FFFFFF"/>
                </a:solidFill>
                <a:latin typeface="Palatino Linotype" pitchFamily="18" charset="0"/>
              </a:rPr>
              <a:t>Ἀντιγένου, </a:t>
            </a:r>
            <a:endParaRPr lang="el-GR" sz="2400" dirty="0" smtClean="0">
              <a:solidFill>
                <a:srgbClr val="FFFFFF"/>
              </a:solidFill>
              <a:latin typeface="Palatino Linotype" pitchFamily="18" charset="0"/>
            </a:endParaRPr>
          </a:p>
          <a:p>
            <a:pPr marL="0" indent="0">
              <a:buNone/>
            </a:pPr>
            <a:r>
              <a:rPr lang="el-GR" sz="2400" dirty="0">
                <a:solidFill>
                  <a:srgbClr val="FFFFFF"/>
                </a:solidFill>
                <a:latin typeface="Palatino Linotype" pitchFamily="18" charset="0"/>
              </a:rPr>
              <a:t>	</a:t>
            </a:r>
            <a:r>
              <a:rPr lang="el-GR" sz="2400" dirty="0" smtClean="0">
                <a:solidFill>
                  <a:srgbClr val="FFFFFF"/>
                </a:solidFill>
                <a:latin typeface="Palatino Linotype" pitchFamily="18" charset="0"/>
              </a:rPr>
              <a:t>							Φορύσκος </a:t>
            </a:r>
          </a:p>
          <a:p>
            <a:pPr marL="0" indent="0">
              <a:buNone/>
            </a:pPr>
            <a:endParaRPr lang="el-GR" sz="2400" dirty="0" smtClean="0">
              <a:solidFill>
                <a:srgbClr val="FFFFFF"/>
              </a:solidFill>
              <a:latin typeface="Palatino Linotype" pitchFamily="18" charset="0"/>
            </a:endParaRPr>
          </a:p>
          <a:p>
            <a:pPr marL="0" indent="0">
              <a:buNone/>
            </a:pPr>
            <a:r>
              <a:rPr lang="el-GR" sz="2400" dirty="0" smtClean="0">
                <a:solidFill>
                  <a:srgbClr val="FFFFFF"/>
                </a:solidFill>
                <a:latin typeface="Palatino Linotype" pitchFamily="18" charset="0"/>
              </a:rPr>
              <a:t>5 Τιμοκράτου</a:t>
            </a:r>
            <a:r>
              <a:rPr lang="el-GR" sz="2400" dirty="0">
                <a:solidFill>
                  <a:srgbClr val="FFFFFF"/>
                </a:solidFill>
                <a:latin typeface="Palatino Linotype" pitchFamily="18" charset="0"/>
              </a:rPr>
              <a:t>, Σωσικλῆς Σωσιστράτου, Τιμήσιος Σημωνίδου.</a:t>
            </a:r>
          </a:p>
          <a:p>
            <a:pPr marL="0" indent="0">
              <a:buNone/>
            </a:pPr>
            <a:endParaRPr lang="el-GR" sz="2400" dirty="0">
              <a:solidFill>
                <a:srgbClr val="FFFFFF"/>
              </a:solidFill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0414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Ancient Greek for Everyone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114800"/>
          </a:xfrm>
        </p:spPr>
        <p:txBody>
          <a:bodyPr/>
          <a:lstStyle/>
          <a:p>
            <a:r>
              <a:rPr lang="en-US" sz="2400" dirty="0" smtClean="0">
                <a:solidFill>
                  <a:srgbClr val="FFFFFF"/>
                </a:solidFill>
              </a:rPr>
              <a:t>Athens had long </a:t>
            </a:r>
            <a:r>
              <a:rPr lang="en-US" sz="2400" dirty="0">
                <a:solidFill>
                  <a:srgbClr val="FFFFFF"/>
                </a:solidFill>
              </a:rPr>
              <a:t>been divided into </a:t>
            </a:r>
            <a:r>
              <a:rPr lang="en-US" sz="2400" dirty="0" smtClean="0">
                <a:solidFill>
                  <a:srgbClr val="FFFFFF"/>
                </a:solidFill>
              </a:rPr>
              <a:t>ten tribes (</a:t>
            </a:r>
            <a:r>
              <a:rPr lang="el-GR" sz="2400" dirty="0">
                <a:solidFill>
                  <a:srgbClr val="FFFFFF"/>
                </a:solidFill>
                <a:latin typeface="Palatino Linotype" pitchFamily="18" charset="0"/>
              </a:rPr>
              <a:t>φυλαί</a:t>
            </a:r>
            <a:r>
              <a:rPr lang="el-GR" sz="2400" dirty="0" smtClean="0">
                <a:solidFill>
                  <a:srgbClr val="FFFFFF"/>
                </a:solidFill>
              </a:rPr>
              <a:t>)</a:t>
            </a:r>
            <a:r>
              <a:rPr lang="en-US" sz="2400" dirty="0" smtClean="0">
                <a:solidFill>
                  <a:srgbClr val="FFFFFF"/>
                </a:solidFill>
              </a:rPr>
              <a:t>. This particular list comes from </a:t>
            </a:r>
            <a:r>
              <a:rPr lang="en-US" sz="2400" dirty="0">
                <a:solidFill>
                  <a:srgbClr val="FFFFFF"/>
                </a:solidFill>
              </a:rPr>
              <a:t>the tribe </a:t>
            </a:r>
            <a:r>
              <a:rPr lang="en-US" sz="2400" dirty="0" err="1">
                <a:solidFill>
                  <a:srgbClr val="FFFFFF"/>
                </a:solidFill>
              </a:rPr>
              <a:t>Leontis</a:t>
            </a:r>
            <a:r>
              <a:rPr lang="en-US" sz="2400" dirty="0">
                <a:solidFill>
                  <a:srgbClr val="FFFFFF"/>
                </a:solidFill>
              </a:rPr>
              <a:t> (</a:t>
            </a:r>
            <a:r>
              <a:rPr lang="el-GR" sz="2400" dirty="0">
                <a:solidFill>
                  <a:srgbClr val="FFFFFF"/>
                </a:solidFill>
                <a:latin typeface="Palatino Linotype" pitchFamily="18" charset="0"/>
              </a:rPr>
              <a:t>Λεοντίς</a:t>
            </a:r>
            <a:r>
              <a:rPr lang="el-GR" sz="2400" dirty="0">
                <a:solidFill>
                  <a:srgbClr val="FFFFFF"/>
                </a:solidFill>
              </a:rPr>
              <a:t>)</a:t>
            </a:r>
            <a:r>
              <a:rPr lang="en-US" sz="2400" dirty="0" smtClean="0">
                <a:solidFill>
                  <a:srgbClr val="FFFFFF"/>
                </a:solidFill>
              </a:rPr>
              <a:t>. </a:t>
            </a:r>
          </a:p>
          <a:p>
            <a:r>
              <a:rPr lang="en-US" sz="2400" dirty="0" smtClean="0">
                <a:solidFill>
                  <a:srgbClr val="FFFFFF"/>
                </a:solidFill>
              </a:rPr>
              <a:t>In the democracy, the </a:t>
            </a:r>
            <a:r>
              <a:rPr lang="el-GR" sz="2400" dirty="0">
                <a:solidFill>
                  <a:srgbClr val="FFFFFF"/>
                </a:solidFill>
                <a:latin typeface="Palatino Linotype" pitchFamily="18" charset="0"/>
              </a:rPr>
              <a:t>φυλαί </a:t>
            </a:r>
            <a:r>
              <a:rPr lang="en-US" sz="2400" dirty="0" smtClean="0">
                <a:solidFill>
                  <a:srgbClr val="FFFFFF"/>
                </a:solidFill>
              </a:rPr>
              <a:t>were further divided </a:t>
            </a:r>
            <a:r>
              <a:rPr lang="en-US" sz="2400" dirty="0">
                <a:solidFill>
                  <a:srgbClr val="FFFFFF"/>
                </a:solidFill>
              </a:rPr>
              <a:t>into </a:t>
            </a:r>
            <a:r>
              <a:rPr lang="el-GR" sz="2400" dirty="0" smtClean="0">
                <a:solidFill>
                  <a:srgbClr val="FFFFFF"/>
                </a:solidFill>
                <a:latin typeface="Palatino Linotype" pitchFamily="18" charset="0"/>
              </a:rPr>
              <a:t>δῆμοι</a:t>
            </a:r>
            <a:r>
              <a:rPr lang="en-US" sz="2400" dirty="0" smtClean="0">
                <a:solidFill>
                  <a:srgbClr val="FFFFFF"/>
                </a:solidFill>
                <a:latin typeface="Palatino Linotype" pitchFamily="18" charset="0"/>
              </a:rPr>
              <a:t> </a:t>
            </a:r>
            <a:r>
              <a:rPr lang="en-US" sz="2400" dirty="0" smtClean="0">
                <a:solidFill>
                  <a:srgbClr val="FFFFFF"/>
                </a:solidFill>
              </a:rPr>
              <a:t>(</a:t>
            </a:r>
            <a:r>
              <a:rPr lang="en-US" sz="2400" i="1" dirty="0" smtClean="0">
                <a:solidFill>
                  <a:srgbClr val="FFFFFF"/>
                </a:solidFill>
              </a:rPr>
              <a:t>demes</a:t>
            </a:r>
            <a:r>
              <a:rPr lang="en-US" sz="2400" dirty="0" smtClean="0">
                <a:solidFill>
                  <a:srgbClr val="FFFFFF"/>
                </a:solidFill>
              </a:rPr>
              <a:t>, voting districts </a:t>
            </a:r>
            <a:r>
              <a:rPr lang="en-US" sz="2400" dirty="0">
                <a:solidFill>
                  <a:srgbClr val="FFFFFF"/>
                </a:solidFill>
              </a:rPr>
              <a:t>in the </a:t>
            </a:r>
            <a:r>
              <a:rPr lang="en-US" sz="2400" dirty="0" smtClean="0">
                <a:solidFill>
                  <a:srgbClr val="FFFFFF"/>
                </a:solidFill>
              </a:rPr>
              <a:t>democracy), and so in this list, the </a:t>
            </a:r>
            <a:r>
              <a:rPr lang="el-GR" sz="2400" dirty="0">
                <a:solidFill>
                  <a:srgbClr val="FFFFFF"/>
                </a:solidFill>
                <a:latin typeface="Palatino Linotype" pitchFamily="18" charset="0"/>
              </a:rPr>
              <a:t>ἔφηβοι</a:t>
            </a:r>
            <a:r>
              <a:rPr lang="el-GR" sz="2400" dirty="0">
                <a:solidFill>
                  <a:srgbClr val="FFFFFF"/>
                </a:solidFill>
              </a:rPr>
              <a:t> </a:t>
            </a:r>
            <a:r>
              <a:rPr lang="en-US" sz="2400" dirty="0" smtClean="0">
                <a:solidFill>
                  <a:srgbClr val="FFFFFF"/>
                </a:solidFill>
              </a:rPr>
              <a:t>are grouped under the name of their </a:t>
            </a:r>
            <a:r>
              <a:rPr lang="el-GR" sz="2400" dirty="0" smtClean="0">
                <a:solidFill>
                  <a:srgbClr val="FFFFFF"/>
                </a:solidFill>
                <a:latin typeface="Palatino Linotype" pitchFamily="18" charset="0"/>
              </a:rPr>
              <a:t>δῆμος</a:t>
            </a:r>
            <a:r>
              <a:rPr lang="en-US" sz="2400" dirty="0" smtClean="0">
                <a:solidFill>
                  <a:srgbClr val="FFFFFF"/>
                </a:solidFill>
              </a:rPr>
              <a:t>. </a:t>
            </a:r>
          </a:p>
          <a:p>
            <a:r>
              <a:rPr lang="en-US" sz="2400" dirty="0" smtClean="0">
                <a:solidFill>
                  <a:srgbClr val="FFFFFF"/>
                </a:solidFill>
              </a:rPr>
              <a:t>As for the </a:t>
            </a:r>
            <a:r>
              <a:rPr lang="el-GR" sz="2400" dirty="0" smtClean="0">
                <a:solidFill>
                  <a:srgbClr val="FFFFFF"/>
                </a:solidFill>
                <a:latin typeface="Palatino Linotype" pitchFamily="18" charset="0"/>
              </a:rPr>
              <a:t>λοχαγοί</a:t>
            </a:r>
            <a:r>
              <a:rPr lang="en-US" sz="2400" dirty="0" smtClean="0">
                <a:solidFill>
                  <a:srgbClr val="FFFFFF"/>
                </a:solidFill>
              </a:rPr>
              <a:t>, the names of the </a:t>
            </a:r>
            <a:r>
              <a:rPr lang="el-GR" sz="2400" dirty="0">
                <a:solidFill>
                  <a:srgbClr val="FFFFFF"/>
                </a:solidFill>
                <a:latin typeface="Palatino Linotype" pitchFamily="18" charset="0"/>
              </a:rPr>
              <a:t>ἔφηβοι</a:t>
            </a:r>
            <a:r>
              <a:rPr lang="el-GR" sz="2400" dirty="0">
                <a:solidFill>
                  <a:srgbClr val="FFFFFF"/>
                </a:solidFill>
              </a:rPr>
              <a:t> </a:t>
            </a:r>
            <a:r>
              <a:rPr lang="en-US" sz="2400" dirty="0" smtClean="0">
                <a:solidFill>
                  <a:srgbClr val="FFFFFF"/>
                </a:solidFill>
              </a:rPr>
              <a:t>themselves consist of their names, followed by their fathers’ names (the normal way to name a male Greek citizen). </a:t>
            </a:r>
            <a:endParaRPr lang="el-GR" sz="24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192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Ancient Greek for Everyone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114800"/>
          </a:xfrm>
        </p:spPr>
        <p:txBody>
          <a:bodyPr/>
          <a:lstStyle/>
          <a:p>
            <a:pPr marL="0" indent="0">
              <a:buNone/>
            </a:pPr>
            <a:r>
              <a:rPr lang="el-GR" sz="2400" dirty="0">
                <a:solidFill>
                  <a:srgbClr val="FFFFFF"/>
                </a:solidFill>
                <a:latin typeface="Palatino Linotype" pitchFamily="18" charset="0"/>
              </a:rPr>
              <a:t>Φρεάριοι </a:t>
            </a:r>
            <a:endParaRPr lang="en-US" sz="2400" dirty="0">
              <a:solidFill>
                <a:srgbClr val="FFFFFF"/>
              </a:solidFill>
              <a:latin typeface="Palatino Linotype" pitchFamily="18" charset="0"/>
            </a:endParaRPr>
          </a:p>
          <a:p>
            <a:pPr marL="400050" lvl="1" indent="0">
              <a:buNone/>
            </a:pPr>
            <a:r>
              <a:rPr lang="el-GR" sz="2000" dirty="0" smtClean="0">
                <a:solidFill>
                  <a:srgbClr val="FFFFFF"/>
                </a:solidFill>
                <a:latin typeface="Palatino Linotype" pitchFamily="18" charset="0"/>
              </a:rPr>
              <a:t>Ἀλκίμαχος </a:t>
            </a:r>
            <a:r>
              <a:rPr lang="el-GR" sz="2000" dirty="0">
                <a:solidFill>
                  <a:srgbClr val="FFFFFF"/>
                </a:solidFill>
                <a:latin typeface="Palatino Linotype" pitchFamily="18" charset="0"/>
              </a:rPr>
              <a:t>Καλλιμάχου</a:t>
            </a:r>
          </a:p>
          <a:p>
            <a:pPr marL="400050" lvl="1" indent="0">
              <a:buNone/>
            </a:pPr>
            <a:r>
              <a:rPr lang="el-GR" sz="2000" dirty="0" smtClean="0">
                <a:solidFill>
                  <a:srgbClr val="FFFFFF"/>
                </a:solidFill>
                <a:latin typeface="Palatino Linotype" pitchFamily="18" charset="0"/>
              </a:rPr>
              <a:t>Διόδωρος </a:t>
            </a:r>
            <a:r>
              <a:rPr lang="el-GR" sz="2000" dirty="0">
                <a:solidFill>
                  <a:srgbClr val="FFFFFF"/>
                </a:solidFill>
                <a:latin typeface="Palatino Linotype" pitchFamily="18" charset="0"/>
              </a:rPr>
              <a:t>Καλλιμάχου</a:t>
            </a:r>
          </a:p>
          <a:p>
            <a:pPr marL="400050" lvl="1" indent="0">
              <a:buNone/>
            </a:pPr>
            <a:r>
              <a:rPr lang="el-GR" sz="2000" dirty="0" smtClean="0">
                <a:solidFill>
                  <a:srgbClr val="FFFFFF"/>
                </a:solidFill>
                <a:latin typeface="Palatino Linotype" pitchFamily="18" charset="0"/>
              </a:rPr>
              <a:t>Πασιφῶν </a:t>
            </a:r>
            <a:r>
              <a:rPr lang="el-GR" sz="2000" dirty="0">
                <a:solidFill>
                  <a:srgbClr val="FFFFFF"/>
                </a:solidFill>
                <a:latin typeface="Palatino Linotype" pitchFamily="18" charset="0"/>
              </a:rPr>
              <a:t>Παντήνορος</a:t>
            </a:r>
          </a:p>
          <a:p>
            <a:pPr marL="400050" lvl="1" indent="0">
              <a:buNone/>
            </a:pPr>
            <a:r>
              <a:rPr lang="el-GR" sz="2000" dirty="0" smtClean="0">
                <a:solidFill>
                  <a:srgbClr val="FFFFFF"/>
                </a:solidFill>
                <a:latin typeface="Palatino Linotype" pitchFamily="18" charset="0"/>
              </a:rPr>
              <a:t>10 Ἀρχέπολις </a:t>
            </a:r>
            <a:r>
              <a:rPr lang="el-GR" sz="2000" dirty="0">
                <a:solidFill>
                  <a:srgbClr val="FFFFFF"/>
                </a:solidFill>
                <a:latin typeface="Palatino Linotype" pitchFamily="18" charset="0"/>
              </a:rPr>
              <a:t>Παντήνορος</a:t>
            </a:r>
          </a:p>
          <a:p>
            <a:pPr marL="400050" lvl="1" indent="0">
              <a:buNone/>
            </a:pPr>
            <a:r>
              <a:rPr lang="el-GR" sz="2000" dirty="0" smtClean="0">
                <a:solidFill>
                  <a:srgbClr val="FFFFFF"/>
                </a:solidFill>
                <a:latin typeface="Palatino Linotype" pitchFamily="18" charset="0"/>
              </a:rPr>
              <a:t>Ἕρμιππος </a:t>
            </a:r>
            <a:r>
              <a:rPr lang="el-GR" sz="2000" dirty="0">
                <a:solidFill>
                  <a:srgbClr val="FFFFFF"/>
                </a:solidFill>
                <a:latin typeface="Palatino Linotype" pitchFamily="18" charset="0"/>
              </a:rPr>
              <a:t>Πυθέου</a:t>
            </a:r>
          </a:p>
          <a:p>
            <a:pPr marL="400050" lvl="1" indent="0">
              <a:buNone/>
            </a:pPr>
            <a:r>
              <a:rPr lang="el-GR" sz="2000" dirty="0" smtClean="0">
                <a:solidFill>
                  <a:srgbClr val="FFFFFF"/>
                </a:solidFill>
                <a:latin typeface="Palatino Linotype" pitchFamily="18" charset="0"/>
              </a:rPr>
              <a:t>Εὔπολις </a:t>
            </a:r>
            <a:r>
              <a:rPr lang="el-GR" sz="2000" dirty="0">
                <a:solidFill>
                  <a:srgbClr val="FFFFFF"/>
                </a:solidFill>
                <a:latin typeface="Palatino Linotype" pitchFamily="18" charset="0"/>
              </a:rPr>
              <a:t>Καλλιάδου</a:t>
            </a:r>
          </a:p>
          <a:p>
            <a:pPr marL="400050" lvl="1" indent="0">
              <a:buNone/>
            </a:pPr>
            <a:r>
              <a:rPr lang="el-GR" sz="2000" dirty="0" smtClean="0">
                <a:solidFill>
                  <a:srgbClr val="FFFFFF"/>
                </a:solidFill>
                <a:latin typeface="Palatino Linotype" pitchFamily="18" charset="0"/>
              </a:rPr>
              <a:t>Ξενοκράτης </a:t>
            </a:r>
            <a:r>
              <a:rPr lang="el-GR" sz="2000" dirty="0">
                <a:solidFill>
                  <a:srgbClr val="FFFFFF"/>
                </a:solidFill>
                <a:latin typeface="Palatino Linotype" pitchFamily="18" charset="0"/>
              </a:rPr>
              <a:t>Ἀντιρήτου</a:t>
            </a:r>
          </a:p>
          <a:p>
            <a:pPr marL="400050" lvl="1" indent="0">
              <a:buNone/>
            </a:pPr>
            <a:r>
              <a:rPr lang="el-GR" sz="2000" dirty="0" smtClean="0">
                <a:solidFill>
                  <a:srgbClr val="FFFFFF"/>
                </a:solidFill>
                <a:latin typeface="Palatino Linotype" pitchFamily="18" charset="0"/>
              </a:rPr>
              <a:t>Σώστρατος </a:t>
            </a:r>
            <a:r>
              <a:rPr lang="el-GR" sz="2000" dirty="0">
                <a:solidFill>
                  <a:srgbClr val="FFFFFF"/>
                </a:solidFill>
                <a:latin typeface="Palatino Linotype" pitchFamily="18" charset="0"/>
              </a:rPr>
              <a:t>Φιλοκήδου</a:t>
            </a:r>
          </a:p>
          <a:p>
            <a:pPr marL="400050" lvl="1" indent="0">
              <a:buNone/>
            </a:pPr>
            <a:r>
              <a:rPr lang="el-GR" sz="2000" dirty="0" smtClean="0">
                <a:solidFill>
                  <a:srgbClr val="FFFFFF"/>
                </a:solidFill>
                <a:latin typeface="Palatino Linotype" pitchFamily="18" charset="0"/>
              </a:rPr>
              <a:t>15 Ἀρχιάδης </a:t>
            </a:r>
            <a:r>
              <a:rPr lang="el-GR" sz="2000" dirty="0">
                <a:solidFill>
                  <a:srgbClr val="FFFFFF"/>
                </a:solidFill>
                <a:latin typeface="Palatino Linotype" pitchFamily="18" charset="0"/>
              </a:rPr>
              <a:t>Ἀρχίππου</a:t>
            </a:r>
          </a:p>
          <a:p>
            <a:pPr marL="400050" lvl="1" indent="0">
              <a:buNone/>
            </a:pPr>
            <a:r>
              <a:rPr lang="el-GR" sz="2000" dirty="0" smtClean="0">
                <a:solidFill>
                  <a:srgbClr val="FFFFFF"/>
                </a:solidFill>
                <a:latin typeface="Palatino Linotype" pitchFamily="18" charset="0"/>
              </a:rPr>
              <a:t>Θρασυκλῆς </a:t>
            </a:r>
            <a:r>
              <a:rPr lang="el-GR" sz="2000" dirty="0">
                <a:solidFill>
                  <a:srgbClr val="FFFFFF"/>
                </a:solidFill>
                <a:latin typeface="Palatino Linotype" pitchFamily="18" charset="0"/>
              </a:rPr>
              <a:t>Θράσωνος</a:t>
            </a:r>
          </a:p>
          <a:p>
            <a:pPr marL="400050" lvl="1" indent="0">
              <a:buNone/>
            </a:pPr>
            <a:r>
              <a:rPr lang="el-GR" sz="2000" dirty="0" smtClean="0">
                <a:solidFill>
                  <a:srgbClr val="FFFFFF"/>
                </a:solidFill>
                <a:latin typeface="Palatino Linotype" pitchFamily="18" charset="0"/>
              </a:rPr>
              <a:t>Πυθόδωρος Δημοκλέους</a:t>
            </a:r>
            <a:endParaRPr lang="el-GR" sz="2000" dirty="0">
              <a:solidFill>
                <a:srgbClr val="FFFFFF"/>
              </a:solidFill>
              <a:latin typeface="Palatino Linotype" pitchFamily="18" charset="0"/>
            </a:endParaRPr>
          </a:p>
          <a:p>
            <a:pPr marL="400050" lvl="1" indent="0">
              <a:buNone/>
            </a:pPr>
            <a:r>
              <a:rPr lang="el-GR" sz="2000" dirty="0" smtClean="0">
                <a:solidFill>
                  <a:srgbClr val="FFFFFF"/>
                </a:solidFill>
                <a:latin typeface="Palatino Linotype" pitchFamily="18" charset="0"/>
              </a:rPr>
              <a:t>Σμικρίας </a:t>
            </a:r>
            <a:r>
              <a:rPr lang="el-GR" sz="2000" dirty="0">
                <a:solidFill>
                  <a:srgbClr val="FFFFFF"/>
                </a:solidFill>
                <a:latin typeface="Palatino Linotype" pitchFamily="18" charset="0"/>
              </a:rPr>
              <a:t>Ἐπι[— — —ο]υ</a:t>
            </a:r>
          </a:p>
        </p:txBody>
      </p:sp>
      <p:pic>
        <p:nvPicPr>
          <p:cNvPr id="4" name="Picture 3" descr="Reinmuth Ephebic Inscription 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9800" y="1641034"/>
            <a:ext cx="3124200" cy="521696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248400" y="2743200"/>
            <a:ext cx="838200" cy="3200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272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Ancient Greek for Everyone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114800"/>
          </a:xfrm>
        </p:spPr>
        <p:txBody>
          <a:bodyPr/>
          <a:lstStyle/>
          <a:p>
            <a:pPr marL="0" indent="0">
              <a:buNone/>
            </a:pPr>
            <a:r>
              <a:rPr lang="el-GR" sz="2400" dirty="0" smtClean="0">
                <a:solidFill>
                  <a:srgbClr val="FFFFFF"/>
                </a:solidFill>
                <a:latin typeface="Palatino Linotype" pitchFamily="18" charset="0"/>
              </a:rPr>
              <a:t>Ὑβάδαι</a:t>
            </a:r>
            <a:endParaRPr lang="el-GR" sz="2400" dirty="0">
              <a:solidFill>
                <a:srgbClr val="FFFFFF"/>
              </a:solidFill>
              <a:latin typeface="Palatino Linotype" pitchFamily="18" charset="0"/>
            </a:endParaRPr>
          </a:p>
          <a:p>
            <a:pPr marL="400050" lvl="1" indent="0">
              <a:buNone/>
            </a:pPr>
            <a:r>
              <a:rPr lang="el-GR" sz="2400" dirty="0" smtClean="0">
                <a:solidFill>
                  <a:srgbClr val="FFFFFF"/>
                </a:solidFill>
                <a:latin typeface="Palatino Linotype" pitchFamily="18" charset="0"/>
              </a:rPr>
              <a:t>20 Μενεστρατίδης </a:t>
            </a:r>
            <a:r>
              <a:rPr lang="el-GR" sz="2400" dirty="0">
                <a:solidFill>
                  <a:srgbClr val="FFFFFF"/>
                </a:solidFill>
                <a:latin typeface="Palatino Linotype" pitchFamily="18" charset="0"/>
              </a:rPr>
              <a:t>Ἱπποστράτου</a:t>
            </a:r>
          </a:p>
          <a:p>
            <a:pPr marL="400050" lvl="1" indent="0">
              <a:buNone/>
            </a:pPr>
            <a:r>
              <a:rPr lang="el-GR" sz="2400" dirty="0" smtClean="0">
                <a:solidFill>
                  <a:srgbClr val="FFFFFF"/>
                </a:solidFill>
                <a:latin typeface="Palatino Linotype" pitchFamily="18" charset="0"/>
              </a:rPr>
              <a:t>Λύκαιος </a:t>
            </a:r>
            <a:r>
              <a:rPr lang="el-GR" sz="2400" dirty="0">
                <a:solidFill>
                  <a:srgbClr val="FFFFFF"/>
                </a:solidFill>
                <a:latin typeface="Palatino Linotype" pitchFamily="18" charset="0"/>
              </a:rPr>
              <a:t>Λυκαίου</a:t>
            </a:r>
          </a:p>
          <a:p>
            <a:pPr marL="400050" lvl="1" indent="0">
              <a:buNone/>
            </a:pPr>
            <a:r>
              <a:rPr lang="el-GR" sz="2400" dirty="0" smtClean="0">
                <a:solidFill>
                  <a:srgbClr val="FFFFFF"/>
                </a:solidFill>
                <a:latin typeface="Palatino Linotype" pitchFamily="18" charset="0"/>
              </a:rPr>
              <a:t>Φρύνιχος </a:t>
            </a:r>
            <a:r>
              <a:rPr lang="el-GR" sz="2400" dirty="0">
                <a:solidFill>
                  <a:srgbClr val="FFFFFF"/>
                </a:solidFill>
                <a:latin typeface="Palatino Linotype" pitchFamily="18" charset="0"/>
              </a:rPr>
              <a:t>Φρυναίου</a:t>
            </a:r>
          </a:p>
          <a:p>
            <a:pPr marL="400050" lvl="1" indent="0">
              <a:buNone/>
            </a:pPr>
            <a:r>
              <a:rPr lang="el-GR" sz="2400" dirty="0" smtClean="0">
                <a:solidFill>
                  <a:srgbClr val="FFFFFF"/>
                </a:solidFill>
                <a:latin typeface="Palatino Linotype" pitchFamily="18" charset="0"/>
              </a:rPr>
              <a:t>Ἡγίας </a:t>
            </a:r>
            <a:r>
              <a:rPr lang="el-GR" sz="2400" dirty="0">
                <a:solidFill>
                  <a:srgbClr val="FFFFFF"/>
                </a:solidFill>
                <a:latin typeface="Palatino Linotype" pitchFamily="18" charset="0"/>
              </a:rPr>
              <a:t>Ἡγίου</a:t>
            </a:r>
          </a:p>
          <a:p>
            <a:pPr marL="400050" lvl="1" indent="0">
              <a:buNone/>
            </a:pPr>
            <a:r>
              <a:rPr lang="el-GR" sz="2400" dirty="0" smtClean="0">
                <a:solidFill>
                  <a:srgbClr val="FFFFFF"/>
                </a:solidFill>
                <a:latin typeface="Palatino Linotype" pitchFamily="18" charset="0"/>
              </a:rPr>
              <a:t>Ἀπολλόδωρος Λυσιστράτου</a:t>
            </a:r>
            <a:endParaRPr lang="el-GR" sz="2400" dirty="0">
              <a:solidFill>
                <a:srgbClr val="FFFFFF"/>
              </a:solidFill>
              <a:latin typeface="Palatino Linotype" pitchFamily="18" charset="0"/>
            </a:endParaRPr>
          </a:p>
        </p:txBody>
      </p:sp>
      <p:pic>
        <p:nvPicPr>
          <p:cNvPr id="4" name="Picture 3" descr="Reinmuth Ephebic Inscription 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9800" y="1641034"/>
            <a:ext cx="3124200" cy="521696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248400" y="2743200"/>
            <a:ext cx="838200" cy="3200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407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Ancient Greek for Everyone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114800"/>
          </a:xfrm>
        </p:spPr>
        <p:txBody>
          <a:bodyPr/>
          <a:lstStyle/>
          <a:p>
            <a:pPr marL="0" indent="0">
              <a:buNone/>
            </a:pPr>
            <a:r>
              <a:rPr lang="el-GR" sz="2400" dirty="0" smtClean="0">
                <a:solidFill>
                  <a:srgbClr val="FFFFFF"/>
                </a:solidFill>
                <a:latin typeface="Palatino Linotype" pitchFamily="18" charset="0"/>
              </a:rPr>
              <a:t>25 Χολλεῖδαι</a:t>
            </a:r>
            <a:endParaRPr lang="el-GR" sz="2400" dirty="0">
              <a:solidFill>
                <a:srgbClr val="FFFFFF"/>
              </a:solidFill>
              <a:latin typeface="Palatino Linotype" pitchFamily="18" charset="0"/>
            </a:endParaRPr>
          </a:p>
          <a:p>
            <a:pPr marL="400050" lvl="1" indent="0">
              <a:buNone/>
            </a:pPr>
            <a:r>
              <a:rPr lang="el-GR" sz="2400" dirty="0" smtClean="0">
                <a:solidFill>
                  <a:srgbClr val="FFFFFF"/>
                </a:solidFill>
                <a:latin typeface="Palatino Linotype" pitchFamily="18" charset="0"/>
              </a:rPr>
              <a:t>Λυσίστρατος Λυσικράτους</a:t>
            </a:r>
            <a:endParaRPr lang="el-GR" sz="2400" dirty="0">
              <a:solidFill>
                <a:srgbClr val="FFFFFF"/>
              </a:solidFill>
              <a:latin typeface="Palatino Linotype" pitchFamily="18" charset="0"/>
            </a:endParaRPr>
          </a:p>
          <a:p>
            <a:pPr marL="400050" lvl="1" indent="0">
              <a:buNone/>
            </a:pPr>
            <a:r>
              <a:rPr lang="el-GR" sz="2400" dirty="0">
                <a:solidFill>
                  <a:srgbClr val="FFFFFF"/>
                </a:solidFill>
                <a:latin typeface="Palatino Linotype" pitchFamily="18" charset="0"/>
              </a:rPr>
              <a:t>Φ</a:t>
            </a:r>
            <a:r>
              <a:rPr lang="el-GR" sz="2400" dirty="0" smtClean="0">
                <a:solidFill>
                  <a:srgbClr val="FFFFFF"/>
                </a:solidFill>
                <a:latin typeface="Palatino Linotype" pitchFamily="18" charset="0"/>
              </a:rPr>
              <a:t>ί</a:t>
            </a:r>
            <a:r>
              <a:rPr lang="el-GR" sz="2400" dirty="0">
                <a:solidFill>
                  <a:srgbClr val="FFFFFF"/>
                </a:solidFill>
                <a:latin typeface="Palatino Linotype" pitchFamily="18" charset="0"/>
              </a:rPr>
              <a:t>[․․․]ος Αἰσχύνου</a:t>
            </a:r>
          </a:p>
          <a:p>
            <a:pPr marL="400050" lvl="1" indent="0">
              <a:buNone/>
            </a:pPr>
            <a:r>
              <a:rPr lang="el-GR" sz="2400" dirty="0" smtClean="0">
                <a:solidFill>
                  <a:srgbClr val="FFFFFF"/>
                </a:solidFill>
                <a:latin typeface="Palatino Linotype" pitchFamily="18" charset="0"/>
              </a:rPr>
              <a:t>Ἀμύντης </a:t>
            </a:r>
            <a:r>
              <a:rPr lang="el-GR" sz="2400" dirty="0">
                <a:solidFill>
                  <a:srgbClr val="FFFFFF"/>
                </a:solidFill>
                <a:latin typeface="Palatino Linotype" pitchFamily="18" charset="0"/>
              </a:rPr>
              <a:t>Σωδάμου</a:t>
            </a:r>
          </a:p>
          <a:p>
            <a:pPr marL="400050" lvl="1" indent="0">
              <a:buNone/>
            </a:pPr>
            <a:r>
              <a:rPr lang="el-GR" sz="2400" dirty="0" smtClean="0">
                <a:solidFill>
                  <a:srgbClr val="FFFFFF"/>
                </a:solidFill>
                <a:latin typeface="Palatino Linotype" pitchFamily="18" charset="0"/>
              </a:rPr>
              <a:t>Ναῦσις </a:t>
            </a:r>
            <a:r>
              <a:rPr lang="el-GR" sz="2400" dirty="0">
                <a:solidFill>
                  <a:srgbClr val="FFFFFF"/>
                </a:solidFill>
                <a:latin typeface="Palatino Linotype" pitchFamily="18" charset="0"/>
              </a:rPr>
              <a:t>Γνάθωνος</a:t>
            </a:r>
          </a:p>
        </p:txBody>
      </p:sp>
      <p:pic>
        <p:nvPicPr>
          <p:cNvPr id="4" name="Picture 3" descr="Reinmuth Ephebic Inscription 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9800" y="1641034"/>
            <a:ext cx="3124200" cy="521696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248400" y="2743200"/>
            <a:ext cx="838200" cy="3200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4281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13332</TotalTime>
  <Words>1690</Words>
  <Application>Microsoft Office PowerPoint</Application>
  <PresentationFormat>On-screen Show (4:3)</PresentationFormat>
  <Paragraphs>215</Paragraphs>
  <Slides>20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Default Design</vt:lpstr>
      <vt:lpstr>Ancient Greek for Everyone: A New Digital Resource for Beginning Greek </vt:lpstr>
      <vt:lpstr>Ancient Greek for Everyone</vt:lpstr>
      <vt:lpstr>Ancient Greek for Everyone</vt:lpstr>
      <vt:lpstr>Ancient Greek    for Everyone</vt:lpstr>
      <vt:lpstr>Ancient Greek for Everyone</vt:lpstr>
      <vt:lpstr>Ancient Greek for Everyone</vt:lpstr>
      <vt:lpstr>Ancient Greek for Everyone</vt:lpstr>
      <vt:lpstr>Ancient Greek for Everyone</vt:lpstr>
      <vt:lpstr>Ancient Greek for Everyone</vt:lpstr>
      <vt:lpstr>Ancient Greek for Everyone</vt:lpstr>
      <vt:lpstr>Ancient Greek for Everyone</vt:lpstr>
      <vt:lpstr>Ancient Greek for Everyone</vt:lpstr>
      <vt:lpstr>Ancient Greek for Everyone</vt:lpstr>
      <vt:lpstr>Ancient Greek for Everyone</vt:lpstr>
      <vt:lpstr>Ancient Greek for Everyone</vt:lpstr>
      <vt:lpstr>Ancient Greek for Everyone</vt:lpstr>
      <vt:lpstr>Ancient Greek for Everyone</vt:lpstr>
      <vt:lpstr>Ancient Greek for Everyone</vt:lpstr>
      <vt:lpstr>Ancient Greek for Everyone</vt:lpstr>
      <vt:lpstr>Ancient Greek for Everyone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ELEMENTARY GREEK</dc:title>
  <dc:creator>Wilffred Major</dc:creator>
  <cp:lastModifiedBy>Wilfred E Major</cp:lastModifiedBy>
  <cp:revision>350</cp:revision>
  <dcterms:created xsi:type="dcterms:W3CDTF">2005-08-20T17:59:16Z</dcterms:created>
  <dcterms:modified xsi:type="dcterms:W3CDTF">2013-09-06T00:17:30Z</dcterms:modified>
</cp:coreProperties>
</file>